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277" r:id="rId2"/>
    <p:sldId id="390" r:id="rId3"/>
    <p:sldId id="378" r:id="rId4"/>
    <p:sldId id="386" r:id="rId5"/>
    <p:sldId id="387" r:id="rId6"/>
    <p:sldId id="389" r:id="rId7"/>
    <p:sldId id="380" r:id="rId8"/>
    <p:sldId id="379" r:id="rId9"/>
    <p:sldId id="381" r:id="rId10"/>
    <p:sldId id="382" r:id="rId11"/>
    <p:sldId id="383" r:id="rId12"/>
    <p:sldId id="385" r:id="rId13"/>
    <p:sldId id="384" r:id="rId14"/>
    <p:sldId id="395" r:id="rId15"/>
    <p:sldId id="391" r:id="rId16"/>
    <p:sldId id="396" r:id="rId17"/>
    <p:sldId id="397" r:id="rId18"/>
    <p:sldId id="398" r:id="rId19"/>
    <p:sldId id="399" r:id="rId20"/>
    <p:sldId id="400" r:id="rId21"/>
    <p:sldId id="409" r:id="rId22"/>
    <p:sldId id="406" r:id="rId23"/>
    <p:sldId id="407" r:id="rId24"/>
    <p:sldId id="408" r:id="rId25"/>
    <p:sldId id="394" r:id="rId26"/>
    <p:sldId id="393" r:id="rId27"/>
    <p:sldId id="410" r:id="rId28"/>
    <p:sldId id="411" r:id="rId29"/>
    <p:sldId id="403" r:id="rId30"/>
    <p:sldId id="404" r:id="rId31"/>
    <p:sldId id="405" r:id="rId32"/>
    <p:sldId id="401" r:id="rId33"/>
    <p:sldId id="402" r:id="rId34"/>
    <p:sldId id="359" r:id="rId35"/>
    <p:sldId id="336" r:id="rId36"/>
    <p:sldId id="337" r:id="rId37"/>
    <p:sldId id="37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29" r:id="rId55"/>
    <p:sldId id="311" r:id="rId56"/>
    <p:sldId id="330" r:id="rId57"/>
    <p:sldId id="331" r:id="rId58"/>
    <p:sldId id="334" r:id="rId59"/>
    <p:sldId id="333" r:id="rId60"/>
    <p:sldId id="335" r:id="rId61"/>
    <p:sldId id="317" r:id="rId62"/>
    <p:sldId id="324" r:id="rId63"/>
    <p:sldId id="371" r:id="rId64"/>
  </p:sldIdLst>
  <p:sldSz cx="9144000" cy="6858000" type="screen4x3"/>
  <p:notesSz cx="9939338" cy="6805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336600"/>
    <a:srgbClr val="F1C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01" autoAdjust="0"/>
    <p:restoredTop sz="94660"/>
  </p:normalViewPr>
  <p:slideViewPr>
    <p:cSldViewPr>
      <p:cViewPr varScale="1">
        <p:scale>
          <a:sx n="64" d="100"/>
          <a:sy n="64" d="100"/>
        </p:scale>
        <p:origin x="1361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4716"/>
    </p:cViewPr>
  </p:sorterViewPr>
  <p:notesViewPr>
    <p:cSldViewPr>
      <p:cViewPr varScale="1">
        <p:scale>
          <a:sx n="53" d="100"/>
          <a:sy n="53" d="100"/>
        </p:scale>
        <p:origin x="-2934" y="-78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DD74D-61AD-40D5-A9E8-5FE654119509}" type="doc">
      <dgm:prSet loTypeId="urn:microsoft.com/office/officeart/2005/8/layout/radial1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u-HU"/>
        </a:p>
      </dgm:t>
    </dgm:pt>
    <dgm:pt modelId="{1037B430-371F-4B3D-996D-8781AE51117B}">
      <dgm:prSet phldrT="[Szöveg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hu-HU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Integrált sportiroda</a:t>
          </a:r>
          <a:endParaRPr lang="hu-HU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66E108C-D64E-4E0B-A9A4-98046AB041C1}" type="parTrans" cxnId="{874F43A3-B90F-4A95-B19F-FF1085512147}">
      <dgm:prSet/>
      <dgm:spPr/>
      <dgm:t>
        <a:bodyPr/>
        <a:lstStyle/>
        <a:p>
          <a:endParaRPr lang="hu-HU"/>
        </a:p>
      </dgm:t>
    </dgm:pt>
    <dgm:pt modelId="{CC2048E2-659A-4347-B127-021898D6BD28}" type="sibTrans" cxnId="{874F43A3-B90F-4A95-B19F-FF1085512147}">
      <dgm:prSet/>
      <dgm:spPr/>
      <dgm:t>
        <a:bodyPr/>
        <a:lstStyle/>
        <a:p>
          <a:endParaRPr lang="hu-HU"/>
        </a:p>
      </dgm:t>
    </dgm:pt>
    <dgm:pt modelId="{B72BCDB7-1993-49E9-9FD6-D1F3BEFB98CE}">
      <dgm:prSet phldrT="[Szöveg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hu-HU" sz="18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Intézményi, rektori vezetés</a:t>
          </a:r>
          <a:endParaRPr lang="hu-HU" sz="18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2EE6FC7-BAB2-49B9-AE61-5934778E1D19}" type="parTrans" cxnId="{79F76D59-E5F8-48FE-B917-0935ABB05834}">
      <dgm:prSet/>
      <dgm:spPr/>
      <dgm:t>
        <a:bodyPr/>
        <a:lstStyle/>
        <a:p>
          <a:endParaRPr lang="hu-HU"/>
        </a:p>
      </dgm:t>
    </dgm:pt>
    <dgm:pt modelId="{7FD66FF7-76FF-40A7-A68B-8FD2DDC60D75}" type="sibTrans" cxnId="{79F76D59-E5F8-48FE-B917-0935ABB05834}">
      <dgm:prSet/>
      <dgm:spPr/>
      <dgm:t>
        <a:bodyPr/>
        <a:lstStyle/>
        <a:p>
          <a:endParaRPr lang="hu-HU"/>
        </a:p>
      </dgm:t>
    </dgm:pt>
    <dgm:pt modelId="{BCF3D3C8-4420-42E8-9F72-E01349BC2B8B}">
      <dgm:prSet phldrT="[Szöveg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hu-HU" sz="24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EHÖK</a:t>
          </a:r>
          <a:endParaRPr lang="hu-HU" sz="24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6609782-0515-4BCA-AF3B-C613B9412F3E}" type="parTrans" cxnId="{8E413F29-A05D-45D8-8DCB-8A75F9CF8F62}">
      <dgm:prSet/>
      <dgm:spPr/>
      <dgm:t>
        <a:bodyPr/>
        <a:lstStyle/>
        <a:p>
          <a:endParaRPr lang="hu-HU"/>
        </a:p>
      </dgm:t>
    </dgm:pt>
    <dgm:pt modelId="{7E15EA03-C3E2-40DD-B76C-2EEEEEF76275}" type="sibTrans" cxnId="{8E413F29-A05D-45D8-8DCB-8A75F9CF8F62}">
      <dgm:prSet/>
      <dgm:spPr/>
      <dgm:t>
        <a:bodyPr/>
        <a:lstStyle/>
        <a:p>
          <a:endParaRPr lang="hu-HU"/>
        </a:p>
      </dgm:t>
    </dgm:pt>
    <dgm:pt modelId="{AC1F02A5-6CED-4697-8601-3EB45FD538FD}">
      <dgm:prSet phldrT="[Szöveg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hu-HU" sz="18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Intézményi sport-egyesület</a:t>
          </a:r>
          <a:endParaRPr lang="hu-HU" sz="18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9B4FBC3-A63C-4315-9B90-40FD329E29AD}" type="parTrans" cxnId="{89D7E31A-9788-4434-945C-2E72A6E15C6C}">
      <dgm:prSet/>
      <dgm:spPr/>
      <dgm:t>
        <a:bodyPr/>
        <a:lstStyle/>
        <a:p>
          <a:endParaRPr lang="hu-HU"/>
        </a:p>
      </dgm:t>
    </dgm:pt>
    <dgm:pt modelId="{B1FE396F-5485-4C45-A9E6-78F2494FCCB3}" type="sibTrans" cxnId="{89D7E31A-9788-4434-945C-2E72A6E15C6C}">
      <dgm:prSet/>
      <dgm:spPr/>
      <dgm:t>
        <a:bodyPr/>
        <a:lstStyle/>
        <a:p>
          <a:endParaRPr lang="hu-HU"/>
        </a:p>
      </dgm:t>
    </dgm:pt>
    <dgm:pt modelId="{53A7C931-D17D-4D09-A5E3-56D40BBF72B1}">
      <dgm:prSet phldrT="[Szöveg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hu-HU" sz="18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Sportintézet, sport-központ</a:t>
          </a:r>
          <a:endParaRPr lang="hu-HU" sz="18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9396D49-9BEC-4ED0-90E7-F8848BE3A4B3}" type="parTrans" cxnId="{525A2C50-7F90-4958-B522-D9566F81C769}">
      <dgm:prSet/>
      <dgm:spPr/>
      <dgm:t>
        <a:bodyPr/>
        <a:lstStyle/>
        <a:p>
          <a:endParaRPr lang="hu-HU"/>
        </a:p>
      </dgm:t>
    </dgm:pt>
    <dgm:pt modelId="{1FA85E76-62EC-4CCB-B9DB-F680374698F4}" type="sibTrans" cxnId="{525A2C50-7F90-4958-B522-D9566F81C769}">
      <dgm:prSet/>
      <dgm:spPr/>
      <dgm:t>
        <a:bodyPr/>
        <a:lstStyle/>
        <a:p>
          <a:endParaRPr lang="hu-HU"/>
        </a:p>
      </dgm:t>
    </dgm:pt>
    <dgm:pt modelId="{B11143BE-9A70-47A5-B27A-A59CA8B04A16}">
      <dgm:prSet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hu-HU" sz="18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Létesítmény üzemeltetés</a:t>
          </a:r>
          <a:endParaRPr lang="hu-HU" sz="18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999DF8A-ECA0-450F-86C6-868E59BFB9C8}" type="parTrans" cxnId="{727164F8-0542-459F-961B-AF7B55C3BF1D}">
      <dgm:prSet/>
      <dgm:spPr/>
      <dgm:t>
        <a:bodyPr/>
        <a:lstStyle/>
        <a:p>
          <a:endParaRPr lang="hu-HU"/>
        </a:p>
      </dgm:t>
    </dgm:pt>
    <dgm:pt modelId="{5252E5BB-65C8-4074-B76A-0BFCBDD21B98}" type="sibTrans" cxnId="{727164F8-0542-459F-961B-AF7B55C3BF1D}">
      <dgm:prSet/>
      <dgm:spPr/>
      <dgm:t>
        <a:bodyPr/>
        <a:lstStyle/>
        <a:p>
          <a:endParaRPr lang="hu-HU"/>
        </a:p>
      </dgm:t>
    </dgm:pt>
    <dgm:pt modelId="{B9D24074-5E7A-4991-A614-0E8894F7C9E7}">
      <dgm:prSet custT="1"/>
      <dgm:spPr>
        <a:gradFill flip="none" rotWithShape="0">
          <a:gsLst>
            <a:gs pos="0">
              <a:schemeClr val="bg2">
                <a:lumMod val="50000"/>
                <a:shade val="30000"/>
                <a:satMod val="115000"/>
              </a:schemeClr>
            </a:gs>
            <a:gs pos="50000">
              <a:schemeClr val="bg2">
                <a:lumMod val="50000"/>
                <a:shade val="67500"/>
                <a:satMod val="115000"/>
              </a:schemeClr>
            </a:gs>
            <a:gs pos="100000">
              <a:schemeClr val="bg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hu-HU" sz="18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MEFS</a:t>
          </a:r>
          <a:br>
            <a:rPr lang="hu-HU" sz="1800" b="1" dirty="0" smtClean="0"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hu-HU" sz="18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(MOB)</a:t>
          </a:r>
          <a:endParaRPr lang="hu-HU" sz="18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16C2E12-CEBC-40E3-9641-B359579DA0C9}" type="parTrans" cxnId="{693EE283-D60D-45F5-9B92-A80329E9FF5F}">
      <dgm:prSet/>
      <dgm:spPr>
        <a:ln>
          <a:prstDash val="sysDash"/>
        </a:ln>
      </dgm:spPr>
      <dgm:t>
        <a:bodyPr/>
        <a:lstStyle/>
        <a:p>
          <a:endParaRPr lang="hu-HU"/>
        </a:p>
      </dgm:t>
    </dgm:pt>
    <dgm:pt modelId="{FF064B86-943C-4647-9FCA-92104D162075}" type="sibTrans" cxnId="{693EE283-D60D-45F5-9B92-A80329E9FF5F}">
      <dgm:prSet/>
      <dgm:spPr/>
      <dgm:t>
        <a:bodyPr/>
        <a:lstStyle/>
        <a:p>
          <a:endParaRPr lang="hu-HU"/>
        </a:p>
      </dgm:t>
    </dgm:pt>
    <dgm:pt modelId="{0814D6A4-0F97-47A9-8FBA-127A10D01EF7}" type="pres">
      <dgm:prSet presAssocID="{3FCDD74D-61AD-40D5-A9E8-5FE6541195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43B7089-A5A6-44DB-A7A7-339FE9130004}" type="pres">
      <dgm:prSet presAssocID="{1037B430-371F-4B3D-996D-8781AE51117B}" presName="centerShape" presStyleLbl="node0" presStyleIdx="0" presStyleCnt="1" custScaleX="128747" custScaleY="118732" custLinFactNeighborX="-979" custLinFactNeighborY="710"/>
      <dgm:spPr/>
      <dgm:t>
        <a:bodyPr/>
        <a:lstStyle/>
        <a:p>
          <a:endParaRPr lang="hu-HU"/>
        </a:p>
      </dgm:t>
    </dgm:pt>
    <dgm:pt modelId="{20F0623D-A8A9-412B-8C55-CBD77373A0CB}" type="pres">
      <dgm:prSet presAssocID="{F2EE6FC7-BAB2-49B9-AE61-5934778E1D19}" presName="Name9" presStyleLbl="parChTrans1D2" presStyleIdx="0" presStyleCnt="6"/>
      <dgm:spPr/>
      <dgm:t>
        <a:bodyPr/>
        <a:lstStyle/>
        <a:p>
          <a:endParaRPr lang="hu-HU"/>
        </a:p>
      </dgm:t>
    </dgm:pt>
    <dgm:pt modelId="{B784DF58-F3B2-4DB5-85D9-41F737E275B4}" type="pres">
      <dgm:prSet presAssocID="{F2EE6FC7-BAB2-49B9-AE61-5934778E1D19}" presName="connTx" presStyleLbl="parChTrans1D2" presStyleIdx="0" presStyleCnt="6"/>
      <dgm:spPr/>
      <dgm:t>
        <a:bodyPr/>
        <a:lstStyle/>
        <a:p>
          <a:endParaRPr lang="hu-HU"/>
        </a:p>
      </dgm:t>
    </dgm:pt>
    <dgm:pt modelId="{55A44A5A-0ECF-4D58-9292-33998219DCE5}" type="pres">
      <dgm:prSet presAssocID="{B72BCDB7-1993-49E9-9FD6-D1F3BEFB98CE}" presName="node" presStyleLbl="node1" presStyleIdx="0" presStyleCnt="6" custScaleX="125481" custScaleY="115341" custRadScaleRad="100275" custRadScaleInc="-63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23AC10-4D8B-42F3-B0B5-BA035EDE014E}" type="pres">
      <dgm:prSet presAssocID="{06609782-0515-4BCA-AF3B-C613B9412F3E}" presName="Name9" presStyleLbl="parChTrans1D2" presStyleIdx="1" presStyleCnt="6"/>
      <dgm:spPr/>
      <dgm:t>
        <a:bodyPr/>
        <a:lstStyle/>
        <a:p>
          <a:endParaRPr lang="hu-HU"/>
        </a:p>
      </dgm:t>
    </dgm:pt>
    <dgm:pt modelId="{B7545AAD-39B8-4D8F-9A78-0DC537266198}" type="pres">
      <dgm:prSet presAssocID="{06609782-0515-4BCA-AF3B-C613B9412F3E}" presName="connTx" presStyleLbl="parChTrans1D2" presStyleIdx="1" presStyleCnt="6"/>
      <dgm:spPr/>
      <dgm:t>
        <a:bodyPr/>
        <a:lstStyle/>
        <a:p>
          <a:endParaRPr lang="hu-HU"/>
        </a:p>
      </dgm:t>
    </dgm:pt>
    <dgm:pt modelId="{E35D90B2-24EA-4D6F-809C-129A8639D75E}" type="pres">
      <dgm:prSet presAssocID="{BCF3D3C8-4420-42E8-9F72-E01349BC2B8B}" presName="node" presStyleLbl="node1" presStyleIdx="1" presStyleCnt="6" custScaleX="129552" custScaleY="122806" custRadScaleRad="131420" custRadScaleInc="917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CEDB98-C79D-456A-9766-836CF456FA77}" type="pres">
      <dgm:prSet presAssocID="{79B4FBC3-A63C-4315-9B90-40FD329E29AD}" presName="Name9" presStyleLbl="parChTrans1D2" presStyleIdx="2" presStyleCnt="6"/>
      <dgm:spPr/>
      <dgm:t>
        <a:bodyPr/>
        <a:lstStyle/>
        <a:p>
          <a:endParaRPr lang="hu-HU"/>
        </a:p>
      </dgm:t>
    </dgm:pt>
    <dgm:pt modelId="{525DA8B9-7F78-481B-8916-B7A15ADA46F8}" type="pres">
      <dgm:prSet presAssocID="{79B4FBC3-A63C-4315-9B90-40FD329E29AD}" presName="connTx" presStyleLbl="parChTrans1D2" presStyleIdx="2" presStyleCnt="6"/>
      <dgm:spPr/>
      <dgm:t>
        <a:bodyPr/>
        <a:lstStyle/>
        <a:p>
          <a:endParaRPr lang="hu-HU"/>
        </a:p>
      </dgm:t>
    </dgm:pt>
    <dgm:pt modelId="{3E16B316-401D-44AD-8B24-58BEE45BA49C}" type="pres">
      <dgm:prSet presAssocID="{AC1F02A5-6CED-4697-8601-3EB45FD538FD}" presName="node" presStyleLbl="node1" presStyleIdx="2" presStyleCnt="6" custScaleX="115756" custScaleY="115912" custRadScaleRad="131547" custRadScaleInc="42089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3F2CE2-CC15-4EC3-9536-3496E6854E62}" type="pres">
      <dgm:prSet presAssocID="{19396D49-9BEC-4ED0-90E7-F8848BE3A4B3}" presName="Name9" presStyleLbl="parChTrans1D2" presStyleIdx="3" presStyleCnt="6"/>
      <dgm:spPr/>
      <dgm:t>
        <a:bodyPr/>
        <a:lstStyle/>
        <a:p>
          <a:endParaRPr lang="hu-HU"/>
        </a:p>
      </dgm:t>
    </dgm:pt>
    <dgm:pt modelId="{48273632-F37A-4CD0-8C24-B3E7E46A50ED}" type="pres">
      <dgm:prSet presAssocID="{19396D49-9BEC-4ED0-90E7-F8848BE3A4B3}" presName="connTx" presStyleLbl="parChTrans1D2" presStyleIdx="3" presStyleCnt="6"/>
      <dgm:spPr/>
      <dgm:t>
        <a:bodyPr/>
        <a:lstStyle/>
        <a:p>
          <a:endParaRPr lang="hu-HU"/>
        </a:p>
      </dgm:t>
    </dgm:pt>
    <dgm:pt modelId="{03185410-790B-4BA1-BE7B-5E1FC54BE4C0}" type="pres">
      <dgm:prSet presAssocID="{53A7C931-D17D-4D09-A5E3-56D40BBF72B1}" presName="node" presStyleLbl="node1" presStyleIdx="3" presStyleCnt="6" custScaleX="127003" custScaleY="120877" custRadScaleRad="150225" custRadScaleInc="39550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DA384B-2868-4A42-811A-34605E5552E1}" type="pres">
      <dgm:prSet presAssocID="{7999DF8A-ECA0-450F-86C6-868E59BFB9C8}" presName="Name9" presStyleLbl="parChTrans1D2" presStyleIdx="4" presStyleCnt="6"/>
      <dgm:spPr/>
      <dgm:t>
        <a:bodyPr/>
        <a:lstStyle/>
        <a:p>
          <a:endParaRPr lang="hu-HU"/>
        </a:p>
      </dgm:t>
    </dgm:pt>
    <dgm:pt modelId="{2507789F-71B3-4EFB-9179-238ED817ED76}" type="pres">
      <dgm:prSet presAssocID="{7999DF8A-ECA0-450F-86C6-868E59BFB9C8}" presName="connTx" presStyleLbl="parChTrans1D2" presStyleIdx="4" presStyleCnt="6"/>
      <dgm:spPr/>
      <dgm:t>
        <a:bodyPr/>
        <a:lstStyle/>
        <a:p>
          <a:endParaRPr lang="hu-HU"/>
        </a:p>
      </dgm:t>
    </dgm:pt>
    <dgm:pt modelId="{3F2E7720-B93C-49E9-9444-AFC24C0DF020}" type="pres">
      <dgm:prSet presAssocID="{B11143BE-9A70-47A5-B27A-A59CA8B04A16}" presName="node" presStyleLbl="node1" presStyleIdx="4" presStyleCnt="6" custScaleX="124749" custScaleY="120267" custRadScaleRad="129235" custRadScaleInc="-4040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9AF10B-6658-42D1-AB91-127FDF645462}" type="pres">
      <dgm:prSet presAssocID="{E16C2E12-CEBC-40E3-9641-B359579DA0C9}" presName="Name9" presStyleLbl="parChTrans1D2" presStyleIdx="5" presStyleCnt="6"/>
      <dgm:spPr/>
      <dgm:t>
        <a:bodyPr/>
        <a:lstStyle/>
        <a:p>
          <a:endParaRPr lang="hu-HU"/>
        </a:p>
      </dgm:t>
    </dgm:pt>
    <dgm:pt modelId="{0143165A-8783-4558-A369-B498C90490C9}" type="pres">
      <dgm:prSet presAssocID="{E16C2E12-CEBC-40E3-9641-B359579DA0C9}" presName="connTx" presStyleLbl="parChTrans1D2" presStyleIdx="5" presStyleCnt="6"/>
      <dgm:spPr/>
      <dgm:t>
        <a:bodyPr/>
        <a:lstStyle/>
        <a:p>
          <a:endParaRPr lang="hu-HU"/>
        </a:p>
      </dgm:t>
    </dgm:pt>
    <dgm:pt modelId="{0D6CC317-CDB8-4220-B911-CC73DB6E599F}" type="pres">
      <dgm:prSet presAssocID="{B9D24074-5E7A-4991-A614-0E8894F7C9E7}" presName="node" presStyleLbl="node1" presStyleIdx="5" presStyleCnt="6" custScaleX="106995" custScaleY="105854" custRadScaleRad="93911" custRadScaleInc="-3988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61B2AD0-B092-4D2B-944A-631D99167A19}" type="presOf" srcId="{79B4FBC3-A63C-4315-9B90-40FD329E29AD}" destId="{6CCEDB98-C79D-456A-9766-836CF456FA77}" srcOrd="0" destOrd="0" presId="urn:microsoft.com/office/officeart/2005/8/layout/radial1"/>
    <dgm:cxn modelId="{9454E044-7325-4E3A-AEBC-966230DA6686}" type="presOf" srcId="{79B4FBC3-A63C-4315-9B90-40FD329E29AD}" destId="{525DA8B9-7F78-481B-8916-B7A15ADA46F8}" srcOrd="1" destOrd="0" presId="urn:microsoft.com/office/officeart/2005/8/layout/radial1"/>
    <dgm:cxn modelId="{693EE283-D60D-45F5-9B92-A80329E9FF5F}" srcId="{1037B430-371F-4B3D-996D-8781AE51117B}" destId="{B9D24074-5E7A-4991-A614-0E8894F7C9E7}" srcOrd="5" destOrd="0" parTransId="{E16C2E12-CEBC-40E3-9641-B359579DA0C9}" sibTransId="{FF064B86-943C-4647-9FCA-92104D162075}"/>
    <dgm:cxn modelId="{2F9A73BD-8D6A-48E6-8056-767A7A6B2793}" type="presOf" srcId="{06609782-0515-4BCA-AF3B-C613B9412F3E}" destId="{B7545AAD-39B8-4D8F-9A78-0DC537266198}" srcOrd="1" destOrd="0" presId="urn:microsoft.com/office/officeart/2005/8/layout/radial1"/>
    <dgm:cxn modelId="{B836A963-F414-4458-A638-691D6EE61924}" type="presOf" srcId="{3FCDD74D-61AD-40D5-A9E8-5FE654119509}" destId="{0814D6A4-0F97-47A9-8FBA-127A10D01EF7}" srcOrd="0" destOrd="0" presId="urn:microsoft.com/office/officeart/2005/8/layout/radial1"/>
    <dgm:cxn modelId="{6BD559DB-5545-4FC9-8273-1511CFA1DD3C}" type="presOf" srcId="{7999DF8A-ECA0-450F-86C6-868E59BFB9C8}" destId="{2507789F-71B3-4EFB-9179-238ED817ED76}" srcOrd="1" destOrd="0" presId="urn:microsoft.com/office/officeart/2005/8/layout/radial1"/>
    <dgm:cxn modelId="{8E413F29-A05D-45D8-8DCB-8A75F9CF8F62}" srcId="{1037B430-371F-4B3D-996D-8781AE51117B}" destId="{BCF3D3C8-4420-42E8-9F72-E01349BC2B8B}" srcOrd="1" destOrd="0" parTransId="{06609782-0515-4BCA-AF3B-C613B9412F3E}" sibTransId="{7E15EA03-C3E2-40DD-B76C-2EEEEEF76275}"/>
    <dgm:cxn modelId="{AB703C7B-75E5-4A44-A155-3755EF4D86EF}" type="presOf" srcId="{E16C2E12-CEBC-40E3-9641-B359579DA0C9}" destId="{D79AF10B-6658-42D1-AB91-127FDF645462}" srcOrd="0" destOrd="0" presId="urn:microsoft.com/office/officeart/2005/8/layout/radial1"/>
    <dgm:cxn modelId="{874F43A3-B90F-4A95-B19F-FF1085512147}" srcId="{3FCDD74D-61AD-40D5-A9E8-5FE654119509}" destId="{1037B430-371F-4B3D-996D-8781AE51117B}" srcOrd="0" destOrd="0" parTransId="{866E108C-D64E-4E0B-A9A4-98046AB041C1}" sibTransId="{CC2048E2-659A-4347-B127-021898D6BD28}"/>
    <dgm:cxn modelId="{9A05A456-A788-4B0D-BA25-5C28234B949F}" type="presOf" srcId="{1037B430-371F-4B3D-996D-8781AE51117B}" destId="{743B7089-A5A6-44DB-A7A7-339FE9130004}" srcOrd="0" destOrd="0" presId="urn:microsoft.com/office/officeart/2005/8/layout/radial1"/>
    <dgm:cxn modelId="{79F76D59-E5F8-48FE-B917-0935ABB05834}" srcId="{1037B430-371F-4B3D-996D-8781AE51117B}" destId="{B72BCDB7-1993-49E9-9FD6-D1F3BEFB98CE}" srcOrd="0" destOrd="0" parTransId="{F2EE6FC7-BAB2-49B9-AE61-5934778E1D19}" sibTransId="{7FD66FF7-76FF-40A7-A68B-8FD2DDC60D75}"/>
    <dgm:cxn modelId="{525A2C50-7F90-4958-B522-D9566F81C769}" srcId="{1037B430-371F-4B3D-996D-8781AE51117B}" destId="{53A7C931-D17D-4D09-A5E3-56D40BBF72B1}" srcOrd="3" destOrd="0" parTransId="{19396D49-9BEC-4ED0-90E7-F8848BE3A4B3}" sibTransId="{1FA85E76-62EC-4CCB-B9DB-F680374698F4}"/>
    <dgm:cxn modelId="{701EBC8C-1934-496C-9A37-FE3BF1A87CAC}" type="presOf" srcId="{AC1F02A5-6CED-4697-8601-3EB45FD538FD}" destId="{3E16B316-401D-44AD-8B24-58BEE45BA49C}" srcOrd="0" destOrd="0" presId="urn:microsoft.com/office/officeart/2005/8/layout/radial1"/>
    <dgm:cxn modelId="{D95862A1-5B4C-4AB6-A8CD-41D48BA89638}" type="presOf" srcId="{7999DF8A-ECA0-450F-86C6-868E59BFB9C8}" destId="{6DDA384B-2868-4A42-811A-34605E5552E1}" srcOrd="0" destOrd="0" presId="urn:microsoft.com/office/officeart/2005/8/layout/radial1"/>
    <dgm:cxn modelId="{2F0AB12C-9228-48E2-80A8-5CD5D03A281D}" type="presOf" srcId="{B11143BE-9A70-47A5-B27A-A59CA8B04A16}" destId="{3F2E7720-B93C-49E9-9444-AFC24C0DF020}" srcOrd="0" destOrd="0" presId="urn:microsoft.com/office/officeart/2005/8/layout/radial1"/>
    <dgm:cxn modelId="{D2A71C99-0EAC-4534-81BC-321A6A6D3DE1}" type="presOf" srcId="{F2EE6FC7-BAB2-49B9-AE61-5934778E1D19}" destId="{20F0623D-A8A9-412B-8C55-CBD77373A0CB}" srcOrd="0" destOrd="0" presId="urn:microsoft.com/office/officeart/2005/8/layout/radial1"/>
    <dgm:cxn modelId="{8ABB5266-BFDA-4385-9060-CDAF9783C56C}" type="presOf" srcId="{19396D49-9BEC-4ED0-90E7-F8848BE3A4B3}" destId="{7F3F2CE2-CC15-4EC3-9536-3496E6854E62}" srcOrd="0" destOrd="0" presId="urn:microsoft.com/office/officeart/2005/8/layout/radial1"/>
    <dgm:cxn modelId="{424F9A10-FE59-4908-AFA6-926DBF2B4479}" type="presOf" srcId="{06609782-0515-4BCA-AF3B-C613B9412F3E}" destId="{FE23AC10-4D8B-42F3-B0B5-BA035EDE014E}" srcOrd="0" destOrd="0" presId="urn:microsoft.com/office/officeart/2005/8/layout/radial1"/>
    <dgm:cxn modelId="{67E9CB84-5816-47A8-AC8C-0937414F9F22}" type="presOf" srcId="{B72BCDB7-1993-49E9-9FD6-D1F3BEFB98CE}" destId="{55A44A5A-0ECF-4D58-9292-33998219DCE5}" srcOrd="0" destOrd="0" presId="urn:microsoft.com/office/officeart/2005/8/layout/radial1"/>
    <dgm:cxn modelId="{84962D1E-5639-4187-BF3B-2676068BEBDB}" type="presOf" srcId="{E16C2E12-CEBC-40E3-9641-B359579DA0C9}" destId="{0143165A-8783-4558-A369-B498C90490C9}" srcOrd="1" destOrd="0" presId="urn:microsoft.com/office/officeart/2005/8/layout/radial1"/>
    <dgm:cxn modelId="{89D7E31A-9788-4434-945C-2E72A6E15C6C}" srcId="{1037B430-371F-4B3D-996D-8781AE51117B}" destId="{AC1F02A5-6CED-4697-8601-3EB45FD538FD}" srcOrd="2" destOrd="0" parTransId="{79B4FBC3-A63C-4315-9B90-40FD329E29AD}" sibTransId="{B1FE396F-5485-4C45-A9E6-78F2494FCCB3}"/>
    <dgm:cxn modelId="{CE1E74DA-BBE8-4114-AD0B-60F48C8F6E60}" type="presOf" srcId="{B9D24074-5E7A-4991-A614-0E8894F7C9E7}" destId="{0D6CC317-CDB8-4220-B911-CC73DB6E599F}" srcOrd="0" destOrd="0" presId="urn:microsoft.com/office/officeart/2005/8/layout/radial1"/>
    <dgm:cxn modelId="{FF508076-AA43-4DC1-A03B-765C7A3864B6}" type="presOf" srcId="{BCF3D3C8-4420-42E8-9F72-E01349BC2B8B}" destId="{E35D90B2-24EA-4D6F-809C-129A8639D75E}" srcOrd="0" destOrd="0" presId="urn:microsoft.com/office/officeart/2005/8/layout/radial1"/>
    <dgm:cxn modelId="{0FD1BD5F-23BA-4D1D-B686-71660E258F71}" type="presOf" srcId="{53A7C931-D17D-4D09-A5E3-56D40BBF72B1}" destId="{03185410-790B-4BA1-BE7B-5E1FC54BE4C0}" srcOrd="0" destOrd="0" presId="urn:microsoft.com/office/officeart/2005/8/layout/radial1"/>
    <dgm:cxn modelId="{71678FBA-C7CA-46AC-9634-41DDD3F019F9}" type="presOf" srcId="{19396D49-9BEC-4ED0-90E7-F8848BE3A4B3}" destId="{48273632-F37A-4CD0-8C24-B3E7E46A50ED}" srcOrd="1" destOrd="0" presId="urn:microsoft.com/office/officeart/2005/8/layout/radial1"/>
    <dgm:cxn modelId="{37F4A960-06D9-4FF9-9026-7E47ACDD7F67}" type="presOf" srcId="{F2EE6FC7-BAB2-49B9-AE61-5934778E1D19}" destId="{B784DF58-F3B2-4DB5-85D9-41F737E275B4}" srcOrd="1" destOrd="0" presId="urn:microsoft.com/office/officeart/2005/8/layout/radial1"/>
    <dgm:cxn modelId="{727164F8-0542-459F-961B-AF7B55C3BF1D}" srcId="{1037B430-371F-4B3D-996D-8781AE51117B}" destId="{B11143BE-9A70-47A5-B27A-A59CA8B04A16}" srcOrd="4" destOrd="0" parTransId="{7999DF8A-ECA0-450F-86C6-868E59BFB9C8}" sibTransId="{5252E5BB-65C8-4074-B76A-0BFCBDD21B98}"/>
    <dgm:cxn modelId="{CA82D363-3D88-492F-9948-7AC5A616BB0A}" type="presParOf" srcId="{0814D6A4-0F97-47A9-8FBA-127A10D01EF7}" destId="{743B7089-A5A6-44DB-A7A7-339FE9130004}" srcOrd="0" destOrd="0" presId="urn:microsoft.com/office/officeart/2005/8/layout/radial1"/>
    <dgm:cxn modelId="{C1BD2509-F289-4582-92F9-984B901E4D75}" type="presParOf" srcId="{0814D6A4-0F97-47A9-8FBA-127A10D01EF7}" destId="{20F0623D-A8A9-412B-8C55-CBD77373A0CB}" srcOrd="1" destOrd="0" presId="urn:microsoft.com/office/officeart/2005/8/layout/radial1"/>
    <dgm:cxn modelId="{EF7B01BC-782E-43BC-877D-9524C4F02473}" type="presParOf" srcId="{20F0623D-A8A9-412B-8C55-CBD77373A0CB}" destId="{B784DF58-F3B2-4DB5-85D9-41F737E275B4}" srcOrd="0" destOrd="0" presId="urn:microsoft.com/office/officeart/2005/8/layout/radial1"/>
    <dgm:cxn modelId="{9F183DB1-FF45-423E-9EE7-3DCFDE2F484D}" type="presParOf" srcId="{0814D6A4-0F97-47A9-8FBA-127A10D01EF7}" destId="{55A44A5A-0ECF-4D58-9292-33998219DCE5}" srcOrd="2" destOrd="0" presId="urn:microsoft.com/office/officeart/2005/8/layout/radial1"/>
    <dgm:cxn modelId="{3119D94B-9BFA-494E-813E-F5512EC2057B}" type="presParOf" srcId="{0814D6A4-0F97-47A9-8FBA-127A10D01EF7}" destId="{FE23AC10-4D8B-42F3-B0B5-BA035EDE014E}" srcOrd="3" destOrd="0" presId="urn:microsoft.com/office/officeart/2005/8/layout/radial1"/>
    <dgm:cxn modelId="{95D12EE9-7375-48A9-BDD0-97D7957B7F0E}" type="presParOf" srcId="{FE23AC10-4D8B-42F3-B0B5-BA035EDE014E}" destId="{B7545AAD-39B8-4D8F-9A78-0DC537266198}" srcOrd="0" destOrd="0" presId="urn:microsoft.com/office/officeart/2005/8/layout/radial1"/>
    <dgm:cxn modelId="{A47188A7-B66F-4C89-AA9C-85954586DDF8}" type="presParOf" srcId="{0814D6A4-0F97-47A9-8FBA-127A10D01EF7}" destId="{E35D90B2-24EA-4D6F-809C-129A8639D75E}" srcOrd="4" destOrd="0" presId="urn:microsoft.com/office/officeart/2005/8/layout/radial1"/>
    <dgm:cxn modelId="{0EE311F7-A6C2-47F2-92E8-B03500A76CF2}" type="presParOf" srcId="{0814D6A4-0F97-47A9-8FBA-127A10D01EF7}" destId="{6CCEDB98-C79D-456A-9766-836CF456FA77}" srcOrd="5" destOrd="0" presId="urn:microsoft.com/office/officeart/2005/8/layout/radial1"/>
    <dgm:cxn modelId="{38923C76-9732-48C3-A999-88C3FAA87DA8}" type="presParOf" srcId="{6CCEDB98-C79D-456A-9766-836CF456FA77}" destId="{525DA8B9-7F78-481B-8916-B7A15ADA46F8}" srcOrd="0" destOrd="0" presId="urn:microsoft.com/office/officeart/2005/8/layout/radial1"/>
    <dgm:cxn modelId="{DEA0C782-83BA-49B2-8314-34E0F1A1A447}" type="presParOf" srcId="{0814D6A4-0F97-47A9-8FBA-127A10D01EF7}" destId="{3E16B316-401D-44AD-8B24-58BEE45BA49C}" srcOrd="6" destOrd="0" presId="urn:microsoft.com/office/officeart/2005/8/layout/radial1"/>
    <dgm:cxn modelId="{50FC61AA-5D9E-475B-A2EB-7CF6081BE091}" type="presParOf" srcId="{0814D6A4-0F97-47A9-8FBA-127A10D01EF7}" destId="{7F3F2CE2-CC15-4EC3-9536-3496E6854E62}" srcOrd="7" destOrd="0" presId="urn:microsoft.com/office/officeart/2005/8/layout/radial1"/>
    <dgm:cxn modelId="{A514FB76-62F2-47AB-8EC5-95EBE97E588D}" type="presParOf" srcId="{7F3F2CE2-CC15-4EC3-9536-3496E6854E62}" destId="{48273632-F37A-4CD0-8C24-B3E7E46A50ED}" srcOrd="0" destOrd="0" presId="urn:microsoft.com/office/officeart/2005/8/layout/radial1"/>
    <dgm:cxn modelId="{CB8F866E-A066-4F13-B1EC-5753273FC95D}" type="presParOf" srcId="{0814D6A4-0F97-47A9-8FBA-127A10D01EF7}" destId="{03185410-790B-4BA1-BE7B-5E1FC54BE4C0}" srcOrd="8" destOrd="0" presId="urn:microsoft.com/office/officeart/2005/8/layout/radial1"/>
    <dgm:cxn modelId="{A2DAAE9F-45DE-44A8-B7E6-0731795CB780}" type="presParOf" srcId="{0814D6A4-0F97-47A9-8FBA-127A10D01EF7}" destId="{6DDA384B-2868-4A42-811A-34605E5552E1}" srcOrd="9" destOrd="0" presId="urn:microsoft.com/office/officeart/2005/8/layout/radial1"/>
    <dgm:cxn modelId="{6CE94F89-023A-42C1-A7E3-07E038774F08}" type="presParOf" srcId="{6DDA384B-2868-4A42-811A-34605E5552E1}" destId="{2507789F-71B3-4EFB-9179-238ED817ED76}" srcOrd="0" destOrd="0" presId="urn:microsoft.com/office/officeart/2005/8/layout/radial1"/>
    <dgm:cxn modelId="{10560E85-E7D5-4592-8CEC-0E0177DDC2C3}" type="presParOf" srcId="{0814D6A4-0F97-47A9-8FBA-127A10D01EF7}" destId="{3F2E7720-B93C-49E9-9444-AFC24C0DF020}" srcOrd="10" destOrd="0" presId="urn:microsoft.com/office/officeart/2005/8/layout/radial1"/>
    <dgm:cxn modelId="{C9C26E39-403B-4CBE-BA48-1E6E779A607A}" type="presParOf" srcId="{0814D6A4-0F97-47A9-8FBA-127A10D01EF7}" destId="{D79AF10B-6658-42D1-AB91-127FDF645462}" srcOrd="11" destOrd="0" presId="urn:microsoft.com/office/officeart/2005/8/layout/radial1"/>
    <dgm:cxn modelId="{FBDB91B3-CEF9-4C1C-AA8E-929750AC0F65}" type="presParOf" srcId="{D79AF10B-6658-42D1-AB91-127FDF645462}" destId="{0143165A-8783-4558-A369-B498C90490C9}" srcOrd="0" destOrd="0" presId="urn:microsoft.com/office/officeart/2005/8/layout/radial1"/>
    <dgm:cxn modelId="{5E717461-0385-4C13-B2C8-91CDF148DFF6}" type="presParOf" srcId="{0814D6A4-0F97-47A9-8FBA-127A10D01EF7}" destId="{0D6CC317-CDB8-4220-B911-CC73DB6E599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B7089-A5A6-44DB-A7A7-339FE9130004}">
      <dsp:nvSpPr>
        <dsp:cNvPr id="0" name=""/>
        <dsp:cNvSpPr/>
      </dsp:nvSpPr>
      <dsp:spPr>
        <a:xfrm>
          <a:off x="2781036" y="1800201"/>
          <a:ext cx="1888745" cy="1741823"/>
        </a:xfrm>
        <a:prstGeom prst="ellipse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Integrált sportiroda</a:t>
          </a:r>
          <a:endParaRPr lang="hu-HU" sz="22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057636" y="2055285"/>
        <a:ext cx="1335545" cy="1231655"/>
      </dsp:txXfrm>
    </dsp:sp>
    <dsp:sp modelId="{20F0623D-A8A9-412B-8C55-CBD77373A0CB}">
      <dsp:nvSpPr>
        <dsp:cNvPr id="0" name=""/>
        <dsp:cNvSpPr/>
      </dsp:nvSpPr>
      <dsp:spPr>
        <a:xfrm rot="16152938">
          <a:off x="3601874" y="1672712"/>
          <a:ext cx="220210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220210" y="17462"/>
              </a:lnTo>
            </a:path>
          </a:pathLst>
        </a:custGeom>
        <a:noFill/>
        <a:ln w="381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0800000">
        <a:off x="3706474" y="1684670"/>
        <a:ext cx="11010" cy="11010"/>
      </dsp:txXfrm>
    </dsp:sp>
    <dsp:sp modelId="{55A44A5A-0ECF-4D58-9292-33998219DCE5}">
      <dsp:nvSpPr>
        <dsp:cNvPr id="0" name=""/>
        <dsp:cNvSpPr/>
      </dsp:nvSpPr>
      <dsp:spPr>
        <a:xfrm>
          <a:off x="2778474" y="-111929"/>
          <a:ext cx="1840832" cy="1692076"/>
        </a:xfrm>
        <a:prstGeom prst="ellips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Intézményi, rektori vezetés</a:t>
          </a:r>
          <a:endParaRPr lang="hu-HU" sz="18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048058" y="135870"/>
        <a:ext cx="1301664" cy="1196478"/>
      </dsp:txXfrm>
    </dsp:sp>
    <dsp:sp modelId="{FE23AC10-4D8B-42F3-B0B5-BA035EDE014E}">
      <dsp:nvSpPr>
        <dsp:cNvPr id="0" name=""/>
        <dsp:cNvSpPr/>
      </dsp:nvSpPr>
      <dsp:spPr>
        <a:xfrm rot="19955818">
          <a:off x="4509955" y="2068264"/>
          <a:ext cx="689260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689260" y="17462"/>
              </a:lnTo>
            </a:path>
          </a:pathLst>
        </a:custGeom>
        <a:noFill/>
        <a:ln w="381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4837354" y="2068495"/>
        <a:ext cx="34463" cy="34463"/>
      </dsp:txXfrm>
    </dsp:sp>
    <dsp:sp modelId="{E35D90B2-24EA-4D6F-809C-129A8639D75E}">
      <dsp:nvSpPr>
        <dsp:cNvPr id="0" name=""/>
        <dsp:cNvSpPr/>
      </dsp:nvSpPr>
      <dsp:spPr>
        <a:xfrm>
          <a:off x="5044006" y="594092"/>
          <a:ext cx="1900555" cy="1801589"/>
        </a:xfrm>
        <a:prstGeom prst="ellips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EHÖK</a:t>
          </a:r>
          <a:endParaRPr lang="hu-HU" sz="24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322336" y="857929"/>
        <a:ext cx="1343895" cy="1273915"/>
      </dsp:txXfrm>
    </dsp:sp>
    <dsp:sp modelId="{6CCEDB98-C79D-456A-9766-836CF456FA77}">
      <dsp:nvSpPr>
        <dsp:cNvPr id="0" name=""/>
        <dsp:cNvSpPr/>
      </dsp:nvSpPr>
      <dsp:spPr>
        <a:xfrm rot="9389696">
          <a:off x="2213178" y="3162046"/>
          <a:ext cx="686562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686562" y="17462"/>
              </a:lnTo>
            </a:path>
          </a:pathLst>
        </a:custGeom>
        <a:noFill/>
        <a:ln w="381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0800000">
        <a:off x="2539295" y="3162345"/>
        <a:ext cx="34328" cy="34328"/>
      </dsp:txXfrm>
    </dsp:sp>
    <dsp:sp modelId="{3E16B316-401D-44AD-8B24-58BEE45BA49C}">
      <dsp:nvSpPr>
        <dsp:cNvPr id="0" name=""/>
        <dsp:cNvSpPr/>
      </dsp:nvSpPr>
      <dsp:spPr>
        <a:xfrm>
          <a:off x="613782" y="2804905"/>
          <a:ext cx="1698164" cy="1700453"/>
        </a:xfrm>
        <a:prstGeom prst="ellips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Intézményi sport-egyesület</a:t>
          </a:r>
          <a:endParaRPr lang="hu-HU" sz="18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862472" y="3053931"/>
        <a:ext cx="1200784" cy="1202401"/>
      </dsp:txXfrm>
    </dsp:sp>
    <dsp:sp modelId="{7F3F2CE2-CC15-4EC3-9536-3496E6854E62}">
      <dsp:nvSpPr>
        <dsp:cNvPr id="0" name=""/>
        <dsp:cNvSpPr/>
      </dsp:nvSpPr>
      <dsp:spPr>
        <a:xfrm rot="12569489">
          <a:off x="1980784" y="1951041"/>
          <a:ext cx="1004675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1004675" y="17462"/>
              </a:lnTo>
            </a:path>
          </a:pathLst>
        </a:custGeom>
        <a:noFill/>
        <a:ln w="381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0800000">
        <a:off x="2458005" y="1943387"/>
        <a:ext cx="50233" cy="50233"/>
      </dsp:txXfrm>
    </dsp:sp>
    <dsp:sp modelId="{03185410-790B-4BA1-BE7B-5E1FC54BE4C0}">
      <dsp:nvSpPr>
        <dsp:cNvPr id="0" name=""/>
        <dsp:cNvSpPr/>
      </dsp:nvSpPr>
      <dsp:spPr>
        <a:xfrm>
          <a:off x="313440" y="381618"/>
          <a:ext cx="1863160" cy="1773291"/>
        </a:xfrm>
        <a:prstGeom prst="ellips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Sportintézet, sport-központ</a:t>
          </a:r>
          <a:endParaRPr lang="hu-HU" sz="18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86293" y="641310"/>
        <a:ext cx="1317454" cy="1253907"/>
      </dsp:txXfrm>
    </dsp:sp>
    <dsp:sp modelId="{6DDA384B-2868-4A42-811A-34605E5552E1}">
      <dsp:nvSpPr>
        <dsp:cNvPr id="0" name=""/>
        <dsp:cNvSpPr/>
      </dsp:nvSpPr>
      <dsp:spPr>
        <a:xfrm rot="1670095">
          <a:off x="4507123" y="3239059"/>
          <a:ext cx="653950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653950" y="17462"/>
              </a:lnTo>
            </a:path>
          </a:pathLst>
        </a:custGeom>
        <a:noFill/>
        <a:ln w="381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4817750" y="3240173"/>
        <a:ext cx="32697" cy="32697"/>
      </dsp:txXfrm>
    </dsp:sp>
    <dsp:sp modelId="{3F2E7720-B93C-49E9-9444-AFC24C0DF020}">
      <dsp:nvSpPr>
        <dsp:cNvPr id="0" name=""/>
        <dsp:cNvSpPr/>
      </dsp:nvSpPr>
      <dsp:spPr>
        <a:xfrm>
          <a:off x="5010753" y="2950790"/>
          <a:ext cx="1830094" cy="1764342"/>
        </a:xfrm>
        <a:prstGeom prst="ellips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Létesítmény üzemeltetés</a:t>
          </a:r>
          <a:endParaRPr lang="hu-HU" sz="18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278764" y="3209172"/>
        <a:ext cx="1294072" cy="1247578"/>
      </dsp:txXfrm>
    </dsp:sp>
    <dsp:sp modelId="{D79AF10B-6658-42D1-AB91-127FDF645462}">
      <dsp:nvSpPr>
        <dsp:cNvPr id="0" name=""/>
        <dsp:cNvSpPr/>
      </dsp:nvSpPr>
      <dsp:spPr>
        <a:xfrm rot="5348866">
          <a:off x="3679623" y="3584099"/>
          <a:ext cx="119252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119252" y="17462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3736268" y="3598581"/>
        <a:ext cx="5962" cy="5962"/>
      </dsp:txXfrm>
    </dsp:sp>
    <dsp:sp modelId="{0D6CC317-CDB8-4220-B911-CC73DB6E599F}">
      <dsp:nvSpPr>
        <dsp:cNvPr id="0" name=""/>
        <dsp:cNvSpPr/>
      </dsp:nvSpPr>
      <dsp:spPr>
        <a:xfrm>
          <a:off x="2966865" y="3661098"/>
          <a:ext cx="1569639" cy="1552900"/>
        </a:xfrm>
        <a:prstGeom prst="ellipse">
          <a:avLst/>
        </a:prstGeom>
        <a:gradFill flip="none" rotWithShape="0">
          <a:gsLst>
            <a:gs pos="0">
              <a:schemeClr val="bg2">
                <a:lumMod val="50000"/>
                <a:shade val="30000"/>
                <a:satMod val="115000"/>
              </a:schemeClr>
            </a:gs>
            <a:gs pos="50000">
              <a:schemeClr val="bg2">
                <a:lumMod val="50000"/>
                <a:shade val="67500"/>
                <a:satMod val="115000"/>
              </a:schemeClr>
            </a:gs>
            <a:gs pos="100000">
              <a:schemeClr val="bg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MEFS</a:t>
          </a:r>
          <a:br>
            <a:rPr lang="hu-HU" sz="18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hu-HU" sz="18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(MOB)</a:t>
          </a:r>
          <a:endParaRPr lang="hu-HU" sz="18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196733" y="3888515"/>
        <a:ext cx="1109903" cy="1098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6021" cy="340607"/>
          </a:xfrm>
          <a:prstGeom prst="rect">
            <a:avLst/>
          </a:prstGeom>
        </p:spPr>
        <p:txBody>
          <a:bodyPr vert="horz" lIns="92218" tIns="46108" rIns="92218" bIns="461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30953" y="0"/>
            <a:ext cx="4306021" cy="340607"/>
          </a:xfrm>
          <a:prstGeom prst="rect">
            <a:avLst/>
          </a:prstGeom>
        </p:spPr>
        <p:txBody>
          <a:bodyPr vert="horz" lIns="92218" tIns="46108" rIns="92218" bIns="461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84F6BC-3738-4905-9FCA-076056B7CBBF}" type="datetimeFigureOut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4" y="6463919"/>
            <a:ext cx="4306021" cy="340607"/>
          </a:xfrm>
          <a:prstGeom prst="rect">
            <a:avLst/>
          </a:prstGeom>
        </p:spPr>
        <p:txBody>
          <a:bodyPr vert="horz" lIns="92218" tIns="46108" rIns="92218" bIns="461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30953" y="6463919"/>
            <a:ext cx="4306021" cy="340607"/>
          </a:xfrm>
          <a:prstGeom prst="rect">
            <a:avLst/>
          </a:prstGeom>
        </p:spPr>
        <p:txBody>
          <a:bodyPr vert="horz" lIns="92218" tIns="46108" rIns="92218" bIns="461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B3152D-7F1D-48B4-8DF8-F4C67ECA17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8420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6021" cy="340607"/>
          </a:xfrm>
          <a:prstGeom prst="rect">
            <a:avLst/>
          </a:prstGeom>
        </p:spPr>
        <p:txBody>
          <a:bodyPr vert="horz" lIns="92218" tIns="46108" rIns="92218" bIns="461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30953" y="0"/>
            <a:ext cx="4306021" cy="340607"/>
          </a:xfrm>
          <a:prstGeom prst="rect">
            <a:avLst/>
          </a:prstGeom>
        </p:spPr>
        <p:txBody>
          <a:bodyPr vert="horz" lIns="92218" tIns="46108" rIns="92218" bIns="461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F47E3D-32C5-4557-AB09-D30EBD8B5004}" type="datetimeFigureOut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8" tIns="46108" rIns="92218" bIns="46108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3699" y="3233048"/>
            <a:ext cx="7951944" cy="3062200"/>
          </a:xfrm>
          <a:prstGeom prst="rect">
            <a:avLst/>
          </a:prstGeom>
        </p:spPr>
        <p:txBody>
          <a:bodyPr vert="horz" lIns="92218" tIns="46108" rIns="92218" bIns="46108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4" y="6463919"/>
            <a:ext cx="4306021" cy="340607"/>
          </a:xfrm>
          <a:prstGeom prst="rect">
            <a:avLst/>
          </a:prstGeom>
        </p:spPr>
        <p:txBody>
          <a:bodyPr vert="horz" lIns="92218" tIns="46108" rIns="92218" bIns="461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30953" y="6463919"/>
            <a:ext cx="4306021" cy="340607"/>
          </a:xfrm>
          <a:prstGeom prst="rect">
            <a:avLst/>
          </a:prstGeom>
        </p:spPr>
        <p:txBody>
          <a:bodyPr vert="horz" lIns="92218" tIns="46108" rIns="92218" bIns="461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3B7CBB-B63D-41D4-A55C-4F23DA34B8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923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9399" indent="-288231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52921" indent="-230584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14090" indent="-230584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75258" indent="-230584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36426" indent="-2305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97595" indent="-2305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58764" indent="-2305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919933" indent="-2305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A355DD-80AB-4FEF-AB53-271E77F9B031}" type="slidenum">
              <a:rPr lang="hu-HU" altLang="hu-H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800" b="1" dirty="0" smtClean="0">
                <a:latin typeface="Arial Narrow" pitchFamily="34" charset="0"/>
              </a:rPr>
              <a:t>Szándéknyilatkozat a Minisztériummal:</a:t>
            </a:r>
          </a:p>
          <a:p>
            <a:pPr lvl="2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Arial Narrow" pitchFamily="34" charset="0"/>
              </a:rPr>
              <a:t>A MEFS céljainak és feladatainak jóváhagyása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Arial Narrow" pitchFamily="34" charset="0"/>
              </a:rPr>
              <a:t>Szakmai egyeztetés  a FI sportjában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Arial Narrow" pitchFamily="34" charset="0"/>
              </a:rPr>
              <a:t>Egészséges életmódra nevelés, erősítse a sport társadalmi és nevelési szerepét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800" b="1" dirty="0" smtClean="0">
                <a:latin typeface="Arial Narrow" pitchFamily="34" charset="0"/>
              </a:rPr>
              <a:t>Élsportolók és a felsőoktatás: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Arial Narrow" pitchFamily="34" charset="0"/>
              </a:rPr>
              <a:t>Kiemelkedő sporteredményt elismerő felvételi rendszer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Arial Narrow" pitchFamily="34" charset="0"/>
              </a:rPr>
              <a:t>Hallgatói élsport támogatása (pl. Csillag-programban résztvevők, válogatott kerettagok)</a:t>
            </a:r>
          </a:p>
          <a:p>
            <a:pPr lvl="2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Arial Narrow" pitchFamily="34" charset="0"/>
              </a:rPr>
              <a:t>MOB életút program előfutára</a:t>
            </a:r>
          </a:p>
          <a:p>
            <a:pPr lvl="2" algn="just">
              <a:buFont typeface="Wingdings" pitchFamily="2" charset="2"/>
              <a:buChar char="Ø"/>
              <a:defRPr/>
            </a:pPr>
            <a:endParaRPr lang="hu-HU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hu-HU" sz="2000" b="1" dirty="0" smtClean="0">
                <a:latin typeface="Arial Narrow" pitchFamily="34" charset="0"/>
              </a:rPr>
              <a:t>A </a:t>
            </a:r>
            <a:r>
              <a:rPr lang="hu-HU" sz="2200" b="1" dirty="0" smtClean="0">
                <a:latin typeface="Arial Narrow" pitchFamily="34" charset="0"/>
              </a:rPr>
              <a:t>kettős életpálya (karrier) modelljének kidolgozása és gyakorlati megvalósítása: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Arial Narrow" pitchFamily="34" charset="0"/>
              </a:rPr>
              <a:t>Bekerülés hatékony segítése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Arial Narrow" pitchFamily="34" charset="0"/>
              </a:rPr>
              <a:t>Intézményen belüli tanulástámogatás biztosítása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Arial Narrow" pitchFamily="34" charset="0"/>
              </a:rPr>
              <a:t>Segítség a sportolói karrier utáni minél könnyebb elhelyezkedésben</a:t>
            </a:r>
          </a:p>
          <a:p>
            <a:pPr lvl="2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u-HU" sz="2800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hu-HU" sz="2200" b="1" dirty="0" smtClean="0">
                <a:latin typeface="Arial Narrow" pitchFamily="34" charset="0"/>
              </a:rPr>
              <a:t>A sportösztöndíjak rendszerének kimunkálása és megvalósítása: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Arial Narrow" pitchFamily="34" charset="0"/>
              </a:rPr>
              <a:t>A felsőoktatási képzés vonzóvá tétele élsportolók számára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Arial Narrow" pitchFamily="34" charset="0"/>
              </a:rPr>
              <a:t>Elősegítheti az aktív részvételt a hazai és nemzetközi sportversenyeknek</a:t>
            </a:r>
          </a:p>
          <a:p>
            <a:pPr algn="just">
              <a:buFont typeface="Wingdings" pitchFamily="2" charset="2"/>
              <a:buNone/>
              <a:defRPr/>
            </a:pPr>
            <a:endParaRPr lang="hu-HU" sz="22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hu-HU" sz="2200" b="1" dirty="0" smtClean="0">
                <a:latin typeface="Arial Narrow" pitchFamily="34" charset="0"/>
              </a:rPr>
              <a:t>Infrastruktúra fejlesztés, felhasználás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hu-HU" sz="2400" dirty="0" smtClean="0"/>
              <a:t>A felsőoktatási intézményi sportingatlanok felújítási lehetőségeinek megteremtése, felsőoktatási sportközpont felállítása Budapesten. A legfontosabb sportágakhoz minden intézményben rendelkezésre álljanak a szükséges feltételek.</a:t>
            </a:r>
          </a:p>
          <a:p>
            <a:pPr algn="just">
              <a:buFont typeface="Wingdings" pitchFamily="2" charset="2"/>
              <a:buNone/>
              <a:defRPr/>
            </a:pPr>
            <a:endParaRPr lang="hu-HU" sz="22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hu-HU" sz="2200" b="1" dirty="0" smtClean="0">
                <a:latin typeface="Arial Narrow" pitchFamily="34" charset="0"/>
              </a:rPr>
              <a:t>Kötelező testmozgás bevezetése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hu-HU" sz="2200" dirty="0" smtClean="0">
                <a:latin typeface="Arial Narrow" pitchFamily="34" charset="0"/>
              </a:rPr>
              <a:t>Többlépcsős rendszerben történő megvalósítása</a:t>
            </a:r>
          </a:p>
          <a:p>
            <a:pPr lvl="1" algn="just">
              <a:buFont typeface="Wingdings" pitchFamily="2" charset="2"/>
              <a:buNone/>
              <a:defRPr/>
            </a:pPr>
            <a:endParaRPr lang="hu-HU" sz="22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hu-HU" sz="2200" b="1" dirty="0" smtClean="0">
                <a:latin typeface="Arial Narrow" pitchFamily="34" charset="0"/>
              </a:rPr>
              <a:t>Önálló </a:t>
            </a:r>
            <a:r>
              <a:rPr lang="hu-HU" sz="2200" b="1" dirty="0" err="1" smtClean="0">
                <a:latin typeface="Arial Narrow" pitchFamily="34" charset="0"/>
              </a:rPr>
              <a:t>sportnormatíva</a:t>
            </a:r>
            <a:endParaRPr lang="hu-HU" sz="2200" b="1" dirty="0" smtClean="0">
              <a:latin typeface="Arial Narrow" pitchFamily="34" charset="0"/>
            </a:endParaRPr>
          </a:p>
          <a:p>
            <a:pPr lvl="1" algn="just">
              <a:buFont typeface="Wingdings" pitchFamily="2" charset="2"/>
              <a:buChar char="Ø"/>
              <a:defRPr/>
            </a:pPr>
            <a:r>
              <a:rPr lang="hu-HU" dirty="0" smtClean="0"/>
              <a:t>Cél: a felsőoktatási intézmények költségvetésük meghatározott százalékát legyenek kötelesek sportra fordítani</a:t>
            </a:r>
            <a:endParaRPr lang="hu-HU" sz="22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hu-HU" sz="22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hu-HU" sz="22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hu-HU" sz="2000" dirty="0" smtClean="0">
              <a:latin typeface="Arial Narrow" pitchFamily="34" charset="0"/>
            </a:endParaRPr>
          </a:p>
          <a:p>
            <a:pPr lvl="2">
              <a:buFont typeface="Wingdings" pitchFamily="2" charset="2"/>
              <a:buChar char="Ø"/>
              <a:defRPr/>
            </a:pPr>
            <a:endParaRPr lang="hu-HU" sz="2000" dirty="0" smtClean="0">
              <a:latin typeface="Arial Narrow" pitchFamily="34" charset="0"/>
            </a:endParaRPr>
          </a:p>
          <a:p>
            <a:pPr lvl="2">
              <a:buFont typeface="Wingdings" pitchFamily="2" charset="2"/>
              <a:buChar char="Ø"/>
              <a:defRPr/>
            </a:pPr>
            <a:endParaRPr lang="hu-HU" sz="2000" dirty="0" smtClean="0">
              <a:latin typeface="Arial Narrow" pitchFamily="34" charset="0"/>
            </a:endParaRPr>
          </a:p>
          <a:p>
            <a:pPr lvl="2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800" dirty="0" smtClean="0">
              <a:latin typeface="Arial Narrow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A85E5A-AFA1-48FB-AD96-DD1C7D6C16DC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09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 err="1" smtClean="0"/>
              <a:t>SportPont</a:t>
            </a:r>
            <a:r>
              <a:rPr lang="hu-HU" sz="1100" b="1" dirty="0" smtClean="0"/>
              <a:t> Program: </a:t>
            </a:r>
            <a:r>
              <a:rPr lang="hu-HU" sz="1100" dirty="0" smtClean="0"/>
              <a:t>a MEFS és a HÖOK által közösen indított szabadidősport program. Két cél: 1. motivációs rendszer 2. mérőrendszer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 smtClean="0"/>
              <a:t>MEFOB: </a:t>
            </a:r>
            <a:r>
              <a:rPr lang="hu-HU" sz="1100" dirty="0" smtClean="0"/>
              <a:t>Magyar </a:t>
            </a:r>
            <a:r>
              <a:rPr lang="hu-HU" sz="1100" dirty="0" err="1" smtClean="0"/>
              <a:t>Egyetemi-Főiskolai</a:t>
            </a:r>
            <a:r>
              <a:rPr lang="hu-HU" sz="1100" dirty="0" smtClean="0"/>
              <a:t> Országos Bajnokság, több mint </a:t>
            </a:r>
            <a:r>
              <a:rPr lang="hu-HU" sz="1100" u="sng" dirty="0" smtClean="0">
                <a:solidFill>
                  <a:srgbClr val="FF0000"/>
                </a:solidFill>
              </a:rPr>
              <a:t>20 /GYURI, MENNYI AZ ÚJ SZÁM?)</a:t>
            </a:r>
            <a:r>
              <a:rPr lang="hu-HU" sz="1100" dirty="0" smtClean="0">
                <a:solidFill>
                  <a:srgbClr val="FF0000"/>
                </a:solidFill>
              </a:rPr>
              <a:t> </a:t>
            </a:r>
            <a:r>
              <a:rPr lang="hu-HU" sz="1100" dirty="0" smtClean="0"/>
              <a:t>sportágban rotációs rendszerben rendezik meg az intézmények a MEFS </a:t>
            </a:r>
            <a:r>
              <a:rPr lang="hu-HU" sz="1100" dirty="0" err="1" smtClean="0"/>
              <a:t>kooridnálásával</a:t>
            </a:r>
            <a:r>
              <a:rPr lang="hu-HU" sz="1100" dirty="0" smtClean="0"/>
              <a:t> és pénzügyi támogatásával.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 smtClean="0"/>
              <a:t>FISU: </a:t>
            </a:r>
            <a:r>
              <a:rPr lang="hu-HU" sz="1100" dirty="0" smtClean="0"/>
              <a:t>Nemzetközi Egyetemi Sportszövetség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 smtClean="0"/>
              <a:t>EUSA: </a:t>
            </a:r>
            <a:r>
              <a:rPr lang="hu-HU" sz="1100" dirty="0" smtClean="0"/>
              <a:t>Európai Egyetemi Sportszövetség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 smtClean="0"/>
              <a:t>HÖOK: </a:t>
            </a:r>
            <a:r>
              <a:rPr lang="hu-HU" sz="1100" dirty="0" smtClean="0"/>
              <a:t>Hallgatói Önkormányzatok Országos Konferenciája</a:t>
            </a:r>
            <a:endParaRPr lang="hu-HU" sz="11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 smtClean="0"/>
              <a:t>Intézményi felsőoktatási sportirodák: </a:t>
            </a:r>
            <a:r>
              <a:rPr lang="hu-HU" sz="1100" dirty="0" smtClean="0"/>
              <a:t>a konvergencia régióban (TÁMOP) a pályázatok hivatalosan kihirdetésre kerültek. A konvergencia régióban (KMR) kiírás alatt a pályázat, 9 állami intézmény pályázik terveink szerint.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/>
              <a:t>A sportirodák feladata: az egyes intézményeken belül a sportszervezéssel foglalkozó egységek (egyetemi sportegyesület, sportintézet, Hallgatói Önkormányzat) sportszervezési tevékenységét összefogja, koordinálja a </a:t>
            </a:r>
            <a:r>
              <a:rPr lang="hu-HU" sz="1100" dirty="0" err="1" smtClean="0"/>
              <a:t>MEFS-sel</a:t>
            </a:r>
            <a:r>
              <a:rPr lang="hu-HU" sz="1100" dirty="0" smtClean="0"/>
              <a:t> szoros együttműködésben.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u="sng" dirty="0" smtClean="0">
              <a:latin typeface="Arial Narrow" pitchFamily="34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u="sng" dirty="0" smtClean="0">
                <a:latin typeface="Arial Narrow" pitchFamily="34" charset="0"/>
                <a:cs typeface="Arial" charset="0"/>
              </a:rPr>
              <a:t>Konvergencia régióban 13 db: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DE: Debrecen egyetem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DF: Dunaújvárosi főiskola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EJF: Eötvös József Főiskola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EKF: Eszterházy Károly Főiskola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KF: Kecskeméti Főiskola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ME: Miskolci Egyetem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NYF: Nyíregyházi Főiskola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 smtClean="0">
                <a:latin typeface="Arial Narrow" pitchFamily="34" charset="0"/>
                <a:cs typeface="Arial" charset="0"/>
              </a:rPr>
              <a:t>NyME</a:t>
            </a:r>
            <a:r>
              <a:rPr lang="hu-HU" sz="1100" dirty="0" smtClean="0">
                <a:latin typeface="Arial Narrow" pitchFamily="34" charset="0"/>
                <a:cs typeface="Arial" charset="0"/>
              </a:rPr>
              <a:t>: Nyugat-magyarországi Egyetem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PTE: Pécsi Tudományegyetem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SZE: </a:t>
            </a:r>
            <a:r>
              <a:rPr lang="hu-HU" sz="1100" dirty="0" err="1" smtClean="0">
                <a:latin typeface="Arial Narrow" pitchFamily="34" charset="0"/>
                <a:cs typeface="Arial" charset="0"/>
              </a:rPr>
              <a:t>Szécshenyi</a:t>
            </a:r>
            <a:r>
              <a:rPr lang="hu-HU" sz="1100" dirty="0" smtClean="0">
                <a:latin typeface="Arial Narrow" pitchFamily="34" charset="0"/>
                <a:cs typeface="Arial" charset="0"/>
              </a:rPr>
              <a:t> István Egyetem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SZF: Szolnoki Főiskola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SZTE: Szegedi Tudományegyetem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VE: Veszprémi Egyetem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u="sng" dirty="0" smtClean="0">
              <a:latin typeface="Arial Narrow" pitchFamily="34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u="sng" dirty="0" smtClean="0">
                <a:latin typeface="Arial Narrow" pitchFamily="34" charset="0"/>
                <a:cs typeface="Arial" charset="0"/>
              </a:rPr>
              <a:t>Közép-magyarországi régióban 9 db (MEFS/MOB forrásból)</a:t>
            </a:r>
            <a:r>
              <a:rPr lang="hu-HU" sz="1100" dirty="0" smtClean="0">
                <a:latin typeface="Arial Narrow" pitchFamily="34" charset="0"/>
                <a:cs typeface="Arial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BCE: Budapesti </a:t>
            </a:r>
            <a:r>
              <a:rPr lang="hu-HU" sz="1100" dirty="0" err="1" smtClean="0">
                <a:latin typeface="Arial Narrow" pitchFamily="34" charset="0"/>
                <a:cs typeface="Arial" charset="0"/>
              </a:rPr>
              <a:t>Corvinus</a:t>
            </a:r>
            <a:r>
              <a:rPr lang="hu-HU" sz="1100" dirty="0" smtClean="0">
                <a:latin typeface="Arial Narrow" pitchFamily="34" charset="0"/>
                <a:cs typeface="Arial" charset="0"/>
              </a:rPr>
              <a:t> Egyetem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BGF: Budapesti Gazdasági Főiskola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BME: Budapesti Műszaki és Gazdaságtudományi Egyetem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ELTE: Eötvös Loránd Főiskola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NKE: Nemzeti Közszolgálati Egyetem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MOME: </a:t>
            </a:r>
            <a:r>
              <a:rPr lang="hu-HU" sz="1100" dirty="0" err="1" smtClean="0">
                <a:latin typeface="Arial Narrow" pitchFamily="34" charset="0"/>
                <a:cs typeface="Arial" charset="0"/>
              </a:rPr>
              <a:t>Moholy-Nagy</a:t>
            </a:r>
            <a:r>
              <a:rPr lang="hu-HU" sz="1100" dirty="0" smtClean="0">
                <a:latin typeface="Arial Narrow" pitchFamily="34" charset="0"/>
                <a:cs typeface="Arial" charset="0"/>
              </a:rPr>
              <a:t> Művészeti Egyetem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OE: Óbudai Egyetem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SE: Semmelweis Egyetem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latin typeface="Arial Narrow" pitchFamily="34" charset="0"/>
                <a:cs typeface="Arial" charset="0"/>
              </a:rPr>
              <a:t>SZIE: Szent István Egyetem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 smtClean="0">
              <a:latin typeface="Arial Narrow" pitchFamily="34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 smtClean="0"/>
          </a:p>
        </p:txBody>
      </p:sp>
      <p:sp>
        <p:nvSpPr>
          <p:cNvPr id="41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0CD296-CD9F-421F-AE6A-E40E700B804D}" type="slidenum">
              <a:rPr lang="hu-HU" alt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6855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5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CFE7-7691-48E5-A397-47F553BA05B2}" type="datetime1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82B2F-7419-4C25-A356-D314DF574D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276407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1B23-8748-4D19-B559-CCEF3077D91F}" type="datetime1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5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3805E-D2AA-4122-9DBD-1E14DFF2F2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987753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43F6-FDC3-4822-B2B1-E5D1C9FFCE8B}" type="datetime1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5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AA72-4445-45EF-9D0C-9D59057C2F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136737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7123-09B2-4C21-A656-8840405D9609}" type="datetime1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74003-8869-4368-94F9-1F330E38DA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7006648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8B3AD-2BD1-462C-A983-397228380B8B}" type="datetime1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7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3EFE-7D03-4425-A4E9-132653F08A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718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EC80-1753-4D6A-8616-9B87A915A179}" type="datetime1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6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9937-0BB2-4BA1-923A-C481211B3A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35313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79E87-DF8F-49F6-9BBF-CAE2FFE3DB5C}" type="datetime1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E28C-B753-40F0-AB20-9978E7B506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58420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5B52-C4E3-4CD4-9581-2EE038D4E903}" type="datetime1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4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D292-B8C9-4F46-B235-C69F4C8B82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49920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C044-3EDE-4580-9B81-E17F22389506}" type="datetime1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3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48953-0D5A-49F6-91BB-AFF225D74D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9868836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EDAF-F397-4F19-9EEE-0684B8A9A11A}" type="datetime1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7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C7B5-6EE7-4A86-B8BD-201A9171B9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145022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1032-05BC-4E64-8DA2-38DC95A6DDBA}" type="datetime1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6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0A31-C74E-4F9B-904C-09D14658E7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097924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9" name="Szöveg helye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44DCE0-D824-4F6E-A2DA-9070FD55EEB1}" type="datetime1">
              <a:rPr lang="hu-HU"/>
              <a:pPr>
                <a:defRPr/>
              </a:pPr>
              <a:t>2014.10.02.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A861C9-4542-4309-90F7-D74AC37E69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693" r:id="rId4"/>
    <p:sldLayoutId id="2147483702" r:id="rId5"/>
    <p:sldLayoutId id="2147483694" r:id="rId6"/>
    <p:sldLayoutId id="2147483695" r:id="rId7"/>
    <p:sldLayoutId id="2147483703" r:id="rId8"/>
    <p:sldLayoutId id="2147483696" r:id="rId9"/>
    <p:sldLayoutId id="2147483697" r:id="rId10"/>
    <p:sldLayoutId id="2147483698" r:id="rId11"/>
  </p:sldLayoutIdLst>
  <p:transition spd="slow">
    <p:split orient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7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323850" y="188641"/>
            <a:ext cx="8496300" cy="1800498"/>
          </a:xfrm>
          <a:prstGeom prst="rect">
            <a:avLst/>
          </a:prstGeom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sz="4400" b="1" cap="all" dirty="0" smtClean="0">
                <a:solidFill>
                  <a:srgbClr val="33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Az egyetemi </a:t>
            </a:r>
            <a:r>
              <a:rPr lang="hu-HU" sz="4400" b="1" cap="all" dirty="0">
                <a:solidFill>
                  <a:srgbClr val="33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sport fejlesztési terve - szabadidősport az egyetemen</a:t>
            </a:r>
            <a:endParaRPr lang="hu-HU" altLang="hu-HU" sz="4400" cap="all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7171" name="Szövegdoboz 2"/>
          <p:cNvSpPr txBox="1">
            <a:spLocks noChangeArrowheads="1"/>
          </p:cNvSpPr>
          <p:nvPr/>
        </p:nvSpPr>
        <p:spPr bwMode="auto">
          <a:xfrm>
            <a:off x="1547813" y="1989138"/>
            <a:ext cx="64087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0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Magyar Egyetemi - Főiskolai Sportszövetség</a:t>
            </a:r>
            <a:br>
              <a:rPr lang="hu-HU" altLang="hu-HU" sz="20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hu-HU" altLang="hu-HU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 MOB Diák- és egyetemi-főiskolai sportért felelős szakmai tagozatának tagja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6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Egyetemi sportiroda-vezető és sportszakember képzés</a:t>
            </a:r>
            <a:r>
              <a:rPr lang="hu-HU" altLang="hu-HU" sz="20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hu-HU" altLang="hu-HU" sz="20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hu-HU" altLang="hu-HU" sz="20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2014.  </a:t>
            </a:r>
            <a:r>
              <a:rPr lang="hu-HU" altLang="hu-H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október 2-4., Debrecen</a:t>
            </a:r>
            <a:endParaRPr lang="hu-HU" altLang="hu-HU" sz="20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1029" name="Picture 5" descr="C:\01_EMESE\013_MEFS\004_Egyéb_programok\2012\sajtótájékoztató\fényképek\mefssajttaj_20120530_vá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481338"/>
            <a:ext cx="5688632" cy="237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527" y="5417840"/>
            <a:ext cx="1550942" cy="144016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60648"/>
            <a:ext cx="9144000" cy="5762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1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Az egyetemi sport megújításának alapelvei 2.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849" y="1628800"/>
            <a:ext cx="8569325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Az egyetemi sport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tartós működtetése: szakmai háttér</a:t>
            </a:r>
            <a:endParaRPr lang="hu-HU" sz="2000" b="1" dirty="0">
              <a:latin typeface="Cambria Math" pitchFamily="18" charset="0"/>
              <a:ea typeface="Cambria Math" pitchFamily="18" charset="0"/>
            </a:endParaRPr>
          </a:p>
          <a:p>
            <a:pPr defTabSz="180000">
              <a:buFontTx/>
              <a:buChar char="-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támogatott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sportolás sportszakmai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felügyelete: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portszakmai szervezeti 	egység (intézet, tanszék, központ)</a:t>
            </a: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versenysport: szakmailag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felkészült edzői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irányítás</a:t>
            </a: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defTabSz="180000"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szabadidősport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sportszervezői,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adminisztratív és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kommunikációs 	támogatás</a:t>
            </a: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szervezett, fenntartható sportolás: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egyesületi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keretek</a:t>
            </a: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>
              <a:spcAft>
                <a:spcPts val="600"/>
              </a:spcAft>
            </a:pPr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Az egyetemi sport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hosszú távú stabilitása: infrastruktúra</a:t>
            </a:r>
            <a:endParaRPr lang="hu-HU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saját kezelésű létesítményekben: hallgatók és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egyesületek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elsőbbsége</a:t>
            </a: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hallgatói kihasználtság megduplázása (hallgatóbarát konstrukciók)</a:t>
            </a: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hallgatói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igényeket kielégítő, campus-közeli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létesítmények</a:t>
            </a: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fejlesztés:</a:t>
            </a:r>
          </a:p>
          <a:p>
            <a:pPr lvl="1"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Konvergencia régiókban: EU-támogatások</a:t>
            </a:r>
          </a:p>
          <a:p>
            <a:pPr lvl="1"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Budapesten: Tüskecsarnok, társegyetemi együttműködések</a:t>
            </a:r>
            <a:endParaRPr lang="hu-HU" sz="20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603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1340768"/>
            <a:ext cx="86423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Mindennapi működés finanszírozása</a:t>
            </a:r>
          </a:p>
          <a:p>
            <a:pPr>
              <a:buFontTx/>
              <a:buChar char="-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Élsport: </a:t>
            </a:r>
          </a:p>
          <a:p>
            <a:pPr lvl="1"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sportirányítás (EMMI, MOB, MEFS)</a:t>
            </a:r>
          </a:p>
          <a:p>
            <a:pPr lvl="1"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szponzorok</a:t>
            </a:r>
          </a:p>
          <a:p>
            <a:pPr lvl="1"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intézményi marketing</a:t>
            </a:r>
          </a:p>
          <a:p>
            <a:pPr>
              <a:buFontTx/>
              <a:buChar char="-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Szabadidősport:</a:t>
            </a:r>
          </a:p>
          <a:p>
            <a:pPr marL="684000" lvl="4" indent="-216000" defTabSz="457200">
              <a:buFontTx/>
              <a:buChar char="-"/>
            </a:pPr>
            <a:r>
              <a:rPr lang="hu-HU" sz="2000" u="sng" dirty="0" smtClean="0">
                <a:latin typeface="Cambria Math" pitchFamily="18" charset="0"/>
                <a:ea typeface="Cambria Math" pitchFamily="18" charset="0"/>
              </a:rPr>
              <a:t>állam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: sportirodák felállítása, hallgatói kezdeményezések beindítása, </a:t>
            </a:r>
            <a:r>
              <a:rPr lang="hu-HU" sz="2000" dirty="0" err="1" smtClean="0">
                <a:latin typeface="Cambria Math" pitchFamily="18" charset="0"/>
                <a:ea typeface="Cambria Math" pitchFamily="18" charset="0"/>
              </a:rPr>
              <a:t>sportnormatíva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, egyéb pályázatok</a:t>
            </a:r>
          </a:p>
          <a:p>
            <a:pPr lvl="1">
              <a:buFontTx/>
              <a:buChar char="-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u="sng" dirty="0" smtClean="0">
                <a:latin typeface="Cambria Math" pitchFamily="18" charset="0"/>
                <a:ea typeface="Cambria Math" pitchFamily="18" charset="0"/>
              </a:rPr>
              <a:t>intézmény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: üzemeltetés (ingyen – önköltség 50%-a)</a:t>
            </a:r>
          </a:p>
          <a:p>
            <a:pPr lvl="1">
              <a:buFontTx/>
              <a:buChar char="-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u="sng" dirty="0" smtClean="0">
                <a:latin typeface="Cambria Math" pitchFamily="18" charset="0"/>
                <a:ea typeface="Cambria Math" pitchFamily="18" charset="0"/>
              </a:rPr>
              <a:t>hallgató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: sporthozzájárulás, tagdíj, egyéb díjak</a:t>
            </a:r>
          </a:p>
          <a:p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spcAft>
                <a:spcPts val="600"/>
              </a:spcAft>
            </a:pP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Szervezeti, irányítási keretek</a:t>
            </a:r>
            <a:endParaRPr lang="hu-HU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i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ntézményi központi koordináció (Sportiroda) és irányítás (Sportbizottság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t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estnevelők, egyesületi edzők és hallgatók együttműködése</a:t>
            </a:r>
          </a:p>
          <a:p>
            <a:pPr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intézményi sportstratégia</a:t>
            </a:r>
          </a:p>
          <a:p>
            <a:pPr>
              <a:buFontTx/>
              <a:buChar char="-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egységes kommunikáció (honlap, egészséges életmód)</a:t>
            </a:r>
            <a:endParaRPr lang="hu-HU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60648"/>
            <a:ext cx="9144000" cy="5762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1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Az egyetemi sport megújításának alapelvei 3.</a:t>
            </a:r>
          </a:p>
        </p:txBody>
      </p:sp>
    </p:spTree>
    <p:extLst>
      <p:ext uri="{BB962C8B-B14F-4D97-AF65-F5344CB8AC3E}">
        <p14:creationId xmlns:p14="http://schemas.microsoft.com/office/powerpoint/2010/main" val="2303638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>
          <a:xfrm>
            <a:off x="363679" y="2257128"/>
            <a:ext cx="5976938" cy="453680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Az első magyar olimpiai bajnok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1896 Athén: 100 m és 1200 m gyorsúszás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később: labdarúgó, atléta, bokszoló és tornász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1924 Párizs: ezüst érem a legjobb stadion-tervért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Neves építészmérnök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Budapest: Millenáris sportpálya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Margitsziget: Nemzeti Sportuszoda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Debrecen: Aranybika Szálló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Kaposvár, Pápa: sporttelepek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Miskolc: Népkerti Vigadó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Szeged: Úszóegylet uszodája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Szombathely: Nagy Lajos Gimnázium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278030" y="1263204"/>
            <a:ext cx="7020774" cy="98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Sokszoros bajnok és sikeres építész</a:t>
            </a:r>
            <a:br>
              <a:rPr lang="hu-HU" sz="28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</a:br>
            <a:r>
              <a:rPr lang="hu-HU" sz="28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(1878-1955) </a:t>
            </a:r>
          </a:p>
        </p:txBody>
      </p:sp>
      <p:pic>
        <p:nvPicPr>
          <p:cNvPr id="7" name="Kép 6" descr="D:\Ablak\HajósAlfré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71" y="1772816"/>
            <a:ext cx="1933575" cy="1933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Kép 7" descr="D:\Ablak\HAJos Alfr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37" y="4077072"/>
            <a:ext cx="1868559" cy="253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3" descr="uj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038" y="5616005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410444" y="116632"/>
            <a:ext cx="8661476" cy="820886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38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A program névadója: Hajós Alfréd</a:t>
            </a:r>
            <a:endParaRPr lang="hu-HU" sz="3800" cap="all" dirty="0"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90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D:\Ablak\Kép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521893"/>
            <a:ext cx="247967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Kép 3" descr="uj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87" y="563245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2843808" y="1844824"/>
            <a:ext cx="5976938" cy="46815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r>
              <a:rPr lang="hu-HU" altLang="hu-HU" sz="2000" b="1" dirty="0">
                <a:latin typeface="Cambria Math" pitchFamily="18" charset="0"/>
              </a:rPr>
              <a:t>A hazai (és angolszász) felsőoktatási sport-hagyományok folytatása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hu-HU" altLang="hu-HU" sz="2000" b="1" dirty="0">
                <a:solidFill>
                  <a:srgbClr val="FF0000"/>
                </a:solidFill>
                <a:latin typeface="Cambria Math" pitchFamily="18" charset="0"/>
              </a:rPr>
              <a:t>versenysport:</a:t>
            </a:r>
            <a:r>
              <a:rPr lang="hu-HU" altLang="hu-HU" sz="2000" dirty="0">
                <a:solidFill>
                  <a:schemeClr val="tx2"/>
                </a:solidFill>
                <a:latin typeface="Cambria Math" pitchFamily="18" charset="0"/>
              </a:rPr>
              <a:t> </a:t>
            </a:r>
            <a:r>
              <a:rPr lang="hu-HU" altLang="hu-HU" sz="2000" dirty="0" smtClean="0">
                <a:solidFill>
                  <a:schemeClr val="tx2"/>
                </a:solidFill>
                <a:latin typeface="Cambria Math" pitchFamily="18" charset="0"/>
              </a:rPr>
              <a:t>életpálya-modell</a:t>
            </a:r>
            <a:r>
              <a:rPr lang="hu-HU" altLang="hu-HU" sz="2000" dirty="0" smtClean="0">
                <a:latin typeface="Cambria Math" pitchFamily="18" charset="0"/>
              </a:rPr>
              <a:t>, </a:t>
            </a:r>
            <a:r>
              <a:rPr lang="hu-HU" altLang="hu-HU" sz="2000" dirty="0">
                <a:latin typeface="Cambria Math" pitchFamily="18" charset="0"/>
              </a:rPr>
              <a:t>nemzetközi részvétel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hu-HU" altLang="hu-HU" sz="2000" b="1" dirty="0" smtClean="0">
                <a:solidFill>
                  <a:srgbClr val="FF0000"/>
                </a:solidFill>
                <a:latin typeface="Cambria Math" pitchFamily="18" charset="0"/>
              </a:rPr>
              <a:t>szabadidősport</a:t>
            </a:r>
            <a:r>
              <a:rPr lang="hu-HU" altLang="hu-HU" sz="2000" b="1" dirty="0">
                <a:solidFill>
                  <a:srgbClr val="FF0000"/>
                </a:solidFill>
                <a:latin typeface="Cambria Math" pitchFamily="18" charset="0"/>
              </a:rPr>
              <a:t>:</a:t>
            </a:r>
            <a:r>
              <a:rPr lang="hu-HU" altLang="hu-HU" sz="2000" dirty="0">
                <a:solidFill>
                  <a:schemeClr val="tx2"/>
                </a:solidFill>
                <a:latin typeface="Cambria Math" pitchFamily="18" charset="0"/>
              </a:rPr>
              <a:t> </a:t>
            </a:r>
            <a:r>
              <a:rPr lang="hu-HU" altLang="hu-HU" sz="2000" dirty="0">
                <a:latin typeface="Cambria Math" pitchFamily="18" charset="0"/>
              </a:rPr>
              <a:t>bevonás, </a:t>
            </a:r>
            <a:r>
              <a:rPr lang="hu-HU" altLang="hu-HU" sz="2000" dirty="0" smtClean="0">
                <a:latin typeface="Cambria Math" pitchFamily="18" charset="0"/>
              </a:rPr>
              <a:t>tömegesítés, életmód</a:t>
            </a:r>
            <a:endParaRPr lang="hu-HU" altLang="hu-HU" sz="2000" dirty="0">
              <a:latin typeface="Cambria Math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hu-HU" altLang="hu-HU" sz="2000" b="1" dirty="0" smtClean="0">
                <a:solidFill>
                  <a:srgbClr val="FF0000"/>
                </a:solidFill>
                <a:latin typeface="Cambria Math" pitchFamily="18" charset="0"/>
              </a:rPr>
              <a:t>infrastruktúra fejlesztés: </a:t>
            </a:r>
            <a:r>
              <a:rPr lang="hu-HU" altLang="hu-HU" sz="2000" dirty="0" smtClean="0">
                <a:latin typeface="Cambria Math" pitchFamily="18" charset="0"/>
              </a:rPr>
              <a:t>stabilitás, fenntarthatóság</a:t>
            </a:r>
            <a:endParaRPr lang="hu-HU" altLang="hu-HU" sz="2000" b="1" dirty="0">
              <a:solidFill>
                <a:srgbClr val="FF0000"/>
              </a:solidFill>
              <a:latin typeface="Cambria Math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r>
              <a:rPr lang="hu-HU" altLang="hu-HU" sz="2000" dirty="0">
                <a:solidFill>
                  <a:schemeClr val="tx2"/>
                </a:solidFill>
                <a:latin typeface="Cambria Math" pitchFamily="18" charset="0"/>
                <a:sym typeface="Wingdings" pitchFamily="2" charset="2"/>
              </a:rPr>
              <a:t></a:t>
            </a:r>
            <a:endParaRPr lang="hu-HU" altLang="hu-HU" sz="2000" dirty="0">
              <a:solidFill>
                <a:schemeClr val="tx2"/>
              </a:solidFill>
              <a:latin typeface="Cambria Math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r>
              <a:rPr lang="hu-HU" altLang="hu-HU" sz="2000" b="1" dirty="0" smtClean="0">
                <a:solidFill>
                  <a:srgbClr val="00B050"/>
                </a:solidFill>
                <a:latin typeface="Cambria Math" pitchFamily="18" charset="0"/>
              </a:rPr>
              <a:t>Ezt segítik a fontos </a:t>
            </a:r>
            <a:r>
              <a:rPr lang="hu-HU" altLang="hu-HU" sz="2000" b="1" dirty="0">
                <a:solidFill>
                  <a:srgbClr val="00B050"/>
                </a:solidFill>
                <a:latin typeface="Cambria Math" pitchFamily="18" charset="0"/>
              </a:rPr>
              <a:t>együttműködések: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hu-HU" altLang="hu-HU" sz="2000" dirty="0">
                <a:latin typeface="Cambria Math" pitchFamily="18" charset="0"/>
              </a:rPr>
              <a:t>Központi sportirányítás (EMMI, MOB)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hu-HU" altLang="hu-HU" sz="2000" dirty="0">
                <a:latin typeface="Cambria Math" pitchFamily="18" charset="0"/>
              </a:rPr>
              <a:t>Sportági szakszövetségek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hu-HU" altLang="hu-HU" sz="2000" b="1" dirty="0">
                <a:latin typeface="Cambria Math" pitchFamily="18" charset="0"/>
              </a:rPr>
              <a:t>Felsőoktatási intézmények és egyetemi sportegyesületek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hu-HU" altLang="hu-HU" sz="2000" dirty="0">
                <a:latin typeface="Cambria Math" pitchFamily="18" charset="0"/>
              </a:rPr>
              <a:t>Testnevelők, </a:t>
            </a:r>
            <a:r>
              <a:rPr lang="hu-HU" altLang="hu-HU" sz="2000" dirty="0" smtClean="0">
                <a:latin typeface="Cambria Math" pitchFamily="18" charset="0"/>
              </a:rPr>
              <a:t>sportszakemberek, klubok</a:t>
            </a:r>
            <a:endParaRPr lang="hu-HU" altLang="hu-HU" sz="2000" dirty="0">
              <a:latin typeface="Cambria Math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hu-HU" altLang="hu-HU" sz="2000" dirty="0">
                <a:latin typeface="Cambria Math" pitchFamily="18" charset="0"/>
              </a:rPr>
              <a:t>Hallgatói önkormányzatok</a:t>
            </a:r>
          </a:p>
        </p:txBody>
      </p:sp>
      <p:sp>
        <p:nvSpPr>
          <p:cNvPr id="16389" name="Tartalom helye 2"/>
          <p:cNvSpPr txBox="1">
            <a:spLocks/>
          </p:cNvSpPr>
          <p:nvPr/>
        </p:nvSpPr>
        <p:spPr bwMode="auto">
          <a:xfrm>
            <a:off x="287338" y="1268413"/>
            <a:ext cx="5976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hu-HU" altLang="hu-HU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Az egyetemi sportfejlesztés céljai: 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10444" y="116632"/>
            <a:ext cx="8338020" cy="8208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4000" b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Hajós Alfréd Terv 2013-2020</a:t>
            </a:r>
            <a:endParaRPr lang="hu-HU" sz="4000" cap="all" dirty="0"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365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Kép 3" descr="uj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26" y="5632450"/>
            <a:ext cx="1243941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132580" y="116632"/>
            <a:ext cx="8759900" cy="864394"/>
          </a:xfrm>
        </p:spPr>
        <p:txBody>
          <a:bodyPr/>
          <a:lstStyle/>
          <a:p>
            <a:pPr eaLnBrk="1" hangingPunct="1"/>
            <a:r>
              <a:rPr lang="hu-HU" b="1" dirty="0" smtClean="0">
                <a:solidFill>
                  <a:srgbClr val="004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Sportolj és Tanulj – </a:t>
            </a:r>
            <a:r>
              <a:rPr lang="hu-HU" b="1" dirty="0" err="1" smtClean="0">
                <a:solidFill>
                  <a:srgbClr val="004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Tanulj</a:t>
            </a:r>
            <a:r>
              <a:rPr lang="hu-HU" b="1" dirty="0" smtClean="0">
                <a:solidFill>
                  <a:srgbClr val="004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és Mozogj</a:t>
            </a:r>
            <a:endParaRPr lang="hu-H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4625874" y="1570404"/>
            <a:ext cx="4483359" cy="344921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hu-H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Egyetemi hallgató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Sportolás a tanulás mellett: testnevelés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Motiválás a sportra (SPP)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Sportélet koordinálása (Sportiroda)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Sportolás finanszírozása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Országos sportesemények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hu-HU" sz="800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 bwMode="auto">
          <a:xfrm>
            <a:off x="17670" y="1570405"/>
            <a:ext cx="4464187" cy="344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hu-H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Egyetemi élsportoló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Tanul, a sportolás mellett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Részt vesz az hazai és nemzetközi egyetemi sportban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Arca az egyetemi marketingnek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Egyetemi egyesületben sportol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Nemzetközi sportesemények Magyarországon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208274" y="5019621"/>
            <a:ext cx="4608512" cy="167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Egyetemi sportinfrastruktúra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Egyetemi alapinfrastruktúra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Központi, sportági, városi, iskolai infrastruktúra</a:t>
            </a:r>
            <a:endParaRPr lang="hu-HU" sz="22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615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Ablak\Kép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01008"/>
            <a:ext cx="198000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artalom helye 2"/>
          <p:cNvSpPr txBox="1">
            <a:spLocks/>
          </p:cNvSpPr>
          <p:nvPr/>
        </p:nvSpPr>
        <p:spPr bwMode="auto">
          <a:xfrm>
            <a:off x="107503" y="1127125"/>
            <a:ext cx="8316565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358775" indent="-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Arial" charset="0"/>
              <a:buNone/>
            </a:pP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Élsportolók: kettős életpálya modell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Felkészülés és nyelvtanulás támogatása (</a:t>
            </a:r>
            <a:r>
              <a:rPr lang="hu-HU" altLang="hu-HU" sz="21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MDSz-szel</a:t>
            </a: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közösen)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Felvételi többletpontok, mentesség kibővítése (Kormányrendelet)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Sportcsillag-ösztöndíj </a:t>
            </a:r>
            <a:r>
              <a:rPr lang="hu-HU" altLang="hu-HU" sz="21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(120 </a:t>
            </a:r>
            <a:r>
              <a:rPr lang="hu-HU" altLang="hu-HU" sz="21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élsportoló)</a:t>
            </a: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/ Hajós Alfréd 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Sportösztöndíj</a:t>
            </a:r>
            <a:endParaRPr lang="hu-HU" altLang="hu-HU" sz="21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Kollégiumi férőhely, költségtérítés elengedése </a:t>
            </a:r>
            <a:r>
              <a:rPr lang="hu-HU" altLang="hu-HU" sz="21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(MOB életút program)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Egyetemi mentorprogram, karriertámogatás (TÁMOP/KMR </a:t>
            </a:r>
            <a:r>
              <a:rPr lang="hu-HU" altLang="hu-HU" sz="21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program)</a:t>
            </a:r>
          </a:p>
          <a:p>
            <a:pPr>
              <a:spcBef>
                <a:spcPts val="300"/>
              </a:spcBef>
              <a:buNone/>
            </a:pPr>
            <a:r>
              <a:rPr lang="hu-HU" alt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Hazai versenysport sikeresség</a:t>
            </a:r>
            <a:endParaRPr lang="hu-HU" altLang="hu-H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MEFOB (30 sportág) </a:t>
            </a:r>
            <a:r>
              <a:rPr lang="hu-HU" altLang="hu-HU" sz="21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kommunikáció és népszerűség</a:t>
            </a:r>
          </a:p>
          <a:p>
            <a:pPr marL="720000" lvl="2">
              <a:spcBef>
                <a:spcPts val="300"/>
              </a:spcBef>
              <a:buFont typeface="Arial" charset="0"/>
              <a:buChar char="•"/>
            </a:pPr>
            <a:r>
              <a:rPr lang="hu-HU" sz="2000" b="1" dirty="0">
                <a:solidFill>
                  <a:schemeClr val="tx1"/>
                </a:solidFill>
                <a:latin typeface="Cambria Math" pitchFamily="18" charset="0"/>
              </a:rPr>
              <a:t>Vízilabda: </a:t>
            </a:r>
            <a:r>
              <a:rPr lang="hu-HU" sz="2000" dirty="0">
                <a:solidFill>
                  <a:schemeClr val="tx1"/>
                </a:solidFill>
                <a:latin typeface="Cambria Math" pitchFamily="18" charset="0"/>
              </a:rPr>
              <a:t>1500 néző, </a:t>
            </a:r>
            <a:r>
              <a:rPr lang="hu-HU" sz="2000" dirty="0" smtClean="0">
                <a:solidFill>
                  <a:schemeClr val="tx1"/>
                </a:solidFill>
                <a:latin typeface="Cambria Math" pitchFamily="18" charset="0"/>
              </a:rPr>
              <a:t>Faragó </a:t>
            </a:r>
            <a:r>
              <a:rPr lang="hu-HU" sz="2000" dirty="0">
                <a:solidFill>
                  <a:schemeClr val="tx1"/>
                </a:solidFill>
                <a:latin typeface="Cambria Math" pitchFamily="18" charset="0"/>
              </a:rPr>
              <a:t>Tamás, Benedek </a:t>
            </a:r>
            <a:r>
              <a:rPr lang="hu-HU" sz="2000" dirty="0" smtClean="0">
                <a:solidFill>
                  <a:schemeClr val="tx1"/>
                </a:solidFill>
                <a:latin typeface="Cambria Math" pitchFamily="18" charset="0"/>
              </a:rPr>
              <a:t>Tibor</a:t>
            </a:r>
          </a:p>
          <a:p>
            <a:pPr marL="720000" lvl="2">
              <a:spcBef>
                <a:spcPts val="300"/>
              </a:spcBef>
              <a:buFont typeface="Arial" charset="0"/>
              <a:buChar char="•"/>
            </a:pPr>
            <a:r>
              <a:rPr lang="hu-HU" sz="2000" b="1" dirty="0">
                <a:solidFill>
                  <a:schemeClr val="tx1"/>
                </a:solidFill>
                <a:latin typeface="Cambria Math" pitchFamily="18" charset="0"/>
              </a:rPr>
              <a:t>Judo: </a:t>
            </a:r>
            <a:r>
              <a:rPr lang="hu-HU" sz="2000" dirty="0" smtClean="0">
                <a:solidFill>
                  <a:schemeClr val="tx1"/>
                </a:solidFill>
                <a:latin typeface="Cambria Math" pitchFamily="18" charset="0"/>
              </a:rPr>
              <a:t>válogatott tanul, Kovács </a:t>
            </a:r>
            <a:r>
              <a:rPr lang="hu-HU" sz="2000" dirty="0">
                <a:solidFill>
                  <a:schemeClr val="tx1"/>
                </a:solidFill>
                <a:latin typeface="Cambria Math" pitchFamily="18" charset="0"/>
              </a:rPr>
              <a:t>Antal – Bor </a:t>
            </a:r>
            <a:r>
              <a:rPr lang="hu-HU" sz="2000" dirty="0" smtClean="0">
                <a:solidFill>
                  <a:schemeClr val="tx1"/>
                </a:solidFill>
                <a:latin typeface="Cambria Math" pitchFamily="18" charset="0"/>
              </a:rPr>
              <a:t>Barna</a:t>
            </a:r>
            <a:endParaRPr lang="hu-HU" sz="2000" dirty="0">
              <a:solidFill>
                <a:schemeClr val="tx1"/>
              </a:solidFill>
              <a:latin typeface="Cambria Math" pitchFamily="18" charset="0"/>
            </a:endParaRPr>
          </a:p>
          <a:p>
            <a:pPr marL="720000" lvl="2">
              <a:spcBef>
                <a:spcPts val="300"/>
              </a:spcBef>
              <a:buFont typeface="Arial" charset="0"/>
              <a:buChar char="•"/>
            </a:pPr>
            <a:r>
              <a:rPr lang="hu-HU" sz="2000" b="1" dirty="0">
                <a:solidFill>
                  <a:schemeClr val="tx1"/>
                </a:solidFill>
                <a:latin typeface="Cambria Math" pitchFamily="18" charset="0"/>
              </a:rPr>
              <a:t>Úszás: </a:t>
            </a:r>
            <a:r>
              <a:rPr lang="hu-HU" sz="2000" dirty="0" smtClean="0">
                <a:solidFill>
                  <a:schemeClr val="tx1"/>
                </a:solidFill>
                <a:latin typeface="Cambria Math" pitchFamily="18" charset="0"/>
              </a:rPr>
              <a:t>olimpikon résztvevők (</a:t>
            </a:r>
            <a:r>
              <a:rPr lang="hu-HU" sz="2000" dirty="0">
                <a:solidFill>
                  <a:schemeClr val="tx1"/>
                </a:solidFill>
                <a:latin typeface="Cambria Math" pitchFamily="18" charset="0"/>
              </a:rPr>
              <a:t>Cseh László, </a:t>
            </a:r>
            <a:r>
              <a:rPr lang="hu-HU" sz="2000" dirty="0" err="1">
                <a:solidFill>
                  <a:schemeClr val="tx1"/>
                </a:solidFill>
                <a:latin typeface="Cambria Math" pitchFamily="18" charset="0"/>
              </a:rPr>
              <a:t>Risztov</a:t>
            </a:r>
            <a:r>
              <a:rPr lang="hu-HU" sz="2000" dirty="0">
                <a:solidFill>
                  <a:schemeClr val="tx1"/>
                </a:solidFill>
                <a:latin typeface="Cambria Math" pitchFamily="18" charset="0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Cambria Math" pitchFamily="18" charset="0"/>
              </a:rPr>
              <a:t>Éva)</a:t>
            </a:r>
            <a:endParaRPr lang="hu-HU" sz="2000" dirty="0">
              <a:solidFill>
                <a:schemeClr val="tx1"/>
              </a:solidFill>
              <a:latin typeface="Cambria Math" pitchFamily="18" charset="0"/>
            </a:endParaRPr>
          </a:p>
          <a:p>
            <a:pPr marL="720000" lvl="2">
              <a:spcBef>
                <a:spcPts val="300"/>
              </a:spcBef>
              <a:buFont typeface="Arial" charset="0"/>
              <a:buChar char="•"/>
            </a:pPr>
            <a:r>
              <a:rPr lang="hu-HU" sz="2000" b="1" dirty="0">
                <a:solidFill>
                  <a:schemeClr val="tx1"/>
                </a:solidFill>
                <a:latin typeface="Cambria Math" pitchFamily="18" charset="0"/>
              </a:rPr>
              <a:t>Asztalitenisz : </a:t>
            </a:r>
            <a:r>
              <a:rPr lang="hu-HU" sz="2000" dirty="0" err="1" smtClean="0">
                <a:solidFill>
                  <a:schemeClr val="tx1"/>
                </a:solidFill>
                <a:latin typeface="Cambria Math" pitchFamily="18" charset="0"/>
              </a:rPr>
              <a:t>Jónyer</a:t>
            </a:r>
            <a:r>
              <a:rPr lang="hu-HU" sz="2000" dirty="0" smtClean="0">
                <a:solidFill>
                  <a:schemeClr val="tx1"/>
                </a:solidFill>
                <a:latin typeface="Cambria Math" pitchFamily="18" charset="0"/>
              </a:rPr>
              <a:t>–</a:t>
            </a:r>
            <a:r>
              <a:rPr lang="hu-HU" sz="2000" dirty="0" err="1" smtClean="0">
                <a:solidFill>
                  <a:schemeClr val="tx1"/>
                </a:solidFill>
                <a:latin typeface="Cambria Math" pitchFamily="18" charset="0"/>
              </a:rPr>
              <a:t>Klampár</a:t>
            </a:r>
            <a:r>
              <a:rPr lang="hu-HU" sz="2000" dirty="0" smtClean="0">
                <a:solidFill>
                  <a:schemeClr val="tx1"/>
                </a:solidFill>
                <a:latin typeface="Cambria Math" pitchFamily="18" charset="0"/>
              </a:rPr>
              <a:t> bemutató</a:t>
            </a:r>
          </a:p>
          <a:p>
            <a:pPr marL="720000" lvl="2">
              <a:spcBef>
                <a:spcPts val="300"/>
              </a:spcBef>
              <a:buFont typeface="Arial" charset="0"/>
              <a:buChar char="•"/>
            </a:pPr>
            <a:r>
              <a:rPr lang="hu-HU" sz="2000" b="1" dirty="0">
                <a:solidFill>
                  <a:schemeClr val="tx1"/>
                </a:solidFill>
                <a:latin typeface="Cambria Math" pitchFamily="18" charset="0"/>
              </a:rPr>
              <a:t>„A tudás útja” </a:t>
            </a:r>
            <a:r>
              <a:rPr lang="hu-HU" sz="2000" b="1" dirty="0" err="1">
                <a:solidFill>
                  <a:schemeClr val="tx1"/>
                </a:solidFill>
                <a:latin typeface="Cambria Math" pitchFamily="18" charset="0"/>
              </a:rPr>
              <a:t>félmaraton</a:t>
            </a:r>
            <a:r>
              <a:rPr lang="hu-HU" sz="2000" b="1" dirty="0">
                <a:solidFill>
                  <a:schemeClr val="tx1"/>
                </a:solidFill>
                <a:latin typeface="Cambria Math" pitchFamily="18" charset="0"/>
              </a:rPr>
              <a:t>:  </a:t>
            </a:r>
            <a:r>
              <a:rPr lang="hu-HU" sz="2000" dirty="0">
                <a:solidFill>
                  <a:schemeClr val="tx1"/>
                </a:solidFill>
                <a:latin typeface="Cambria Math" pitchFamily="18" charset="0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Cambria Math" pitchFamily="18" charset="0"/>
              </a:rPr>
              <a:t>700 </a:t>
            </a:r>
            <a:r>
              <a:rPr lang="hu-HU" sz="2000" dirty="0">
                <a:solidFill>
                  <a:schemeClr val="tx1"/>
                </a:solidFill>
                <a:latin typeface="Cambria Math" pitchFamily="18" charset="0"/>
              </a:rPr>
              <a:t>résztvevő, köztük </a:t>
            </a:r>
            <a:r>
              <a:rPr lang="hu-HU" sz="2000" dirty="0" smtClean="0">
                <a:solidFill>
                  <a:schemeClr val="tx1"/>
                </a:solidFill>
                <a:latin typeface="Cambria Math" pitchFamily="18" charset="0"/>
              </a:rPr>
              <a:t/>
            </a:r>
            <a:br>
              <a:rPr lang="hu-HU" sz="2000" dirty="0" smtClean="0">
                <a:solidFill>
                  <a:schemeClr val="tx1"/>
                </a:solidFill>
                <a:latin typeface="Cambria Math" pitchFamily="18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Cambria Math" pitchFamily="18" charset="0"/>
              </a:rPr>
              <a:t>olimpiai- </a:t>
            </a:r>
            <a:r>
              <a:rPr lang="hu-HU" sz="2000" dirty="0">
                <a:solidFill>
                  <a:schemeClr val="tx1"/>
                </a:solidFill>
                <a:latin typeface="Cambria Math" pitchFamily="18" charset="0"/>
              </a:rPr>
              <a:t>és világbajnokok (</a:t>
            </a:r>
            <a:r>
              <a:rPr lang="hu-HU" sz="2000" dirty="0" err="1">
                <a:solidFill>
                  <a:schemeClr val="tx1"/>
                </a:solidFill>
                <a:latin typeface="Cambria Math" pitchFamily="18" charset="0"/>
              </a:rPr>
              <a:t>Martinek</a:t>
            </a:r>
            <a:r>
              <a:rPr lang="hu-HU" sz="2000" dirty="0">
                <a:solidFill>
                  <a:schemeClr val="tx1"/>
                </a:solidFill>
                <a:latin typeface="Cambria Math" pitchFamily="18" charset="0"/>
              </a:rPr>
              <a:t> János, Balogh Gábor</a:t>
            </a:r>
            <a:r>
              <a:rPr lang="hu-HU" sz="2000" dirty="0" smtClean="0">
                <a:solidFill>
                  <a:schemeClr val="tx1"/>
                </a:solidFill>
                <a:latin typeface="Cambria Math" pitchFamily="18" charset="0"/>
              </a:rPr>
              <a:t>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sz="21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MEFOB bajnoki </a:t>
            </a:r>
            <a:r>
              <a:rPr lang="hu-HU" sz="21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rendszer</a:t>
            </a:r>
            <a:r>
              <a:rPr 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: elsőként Kosárlabda Egyetemi Bajnokság </a:t>
            </a:r>
            <a:endParaRPr lang="hu-HU" altLang="hu-HU" sz="21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10444" y="116632"/>
            <a:ext cx="7113884" cy="8208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Versenysport-fejlesztés</a:t>
            </a:r>
            <a:endParaRPr lang="hu-HU" sz="4000" cap="all" dirty="0"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20485" name="Kép 3" descr="uj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87313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961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artalom helye 2"/>
          <p:cNvSpPr txBox="1">
            <a:spLocks/>
          </p:cNvSpPr>
          <p:nvPr/>
        </p:nvSpPr>
        <p:spPr bwMode="auto">
          <a:xfrm>
            <a:off x="107503" y="1412776"/>
            <a:ext cx="831656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358775" indent="-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ts val="300"/>
              </a:spcBef>
              <a:buNone/>
            </a:pPr>
            <a:r>
              <a:rPr lang="hu-HU" alt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Nemzetközi egyetemi </a:t>
            </a: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versenysport eredményesség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MEFOB győztesek egyetemi </a:t>
            </a:r>
            <a:r>
              <a:rPr lang="hu-HU" altLang="hu-HU" sz="21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Eb-ken</a:t>
            </a: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és Európai Játékokon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Éremesélyesek </a:t>
            </a: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egyetemi 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vb-ken </a:t>
            </a: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és </a:t>
            </a:r>
            <a:r>
              <a:rPr lang="hu-HU" altLang="hu-HU" sz="21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Universiadékon</a:t>
            </a:r>
            <a:endParaRPr lang="hu-HU" altLang="hu-HU" sz="21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Intézményi </a:t>
            </a:r>
            <a:r>
              <a:rPr lang="hu-HU" alt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marketing része</a:t>
            </a:r>
            <a:endParaRPr lang="hu-HU" altLang="hu-H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Az egyetem-főiskola érdekeltsége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Intézményi </a:t>
            </a: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marketing sportarcai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Egyetemi </a:t>
            </a: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sportegyesületi támogatás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„Kiemelt egyesület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” státusz: minőségi 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felkészülés</a:t>
            </a:r>
            <a:endParaRPr lang="hu-HU" altLang="hu-HU" sz="21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MEFOB </a:t>
            </a: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és EVB részvétel, 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szervezés</a:t>
            </a:r>
            <a:endParaRPr lang="hu-HU" altLang="hu-HU" sz="21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Stabil támogatás: eredményesség alapján</a:t>
            </a:r>
            <a:endParaRPr lang="hu-HU" altLang="hu-HU" sz="21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marL="0" lvl="1" indent="0">
              <a:spcBef>
                <a:spcPts val="300"/>
              </a:spcBef>
              <a:buNone/>
            </a:pPr>
            <a:r>
              <a:rPr lang="hu-HU" alt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Nemzetközi sportesemények rendezése</a:t>
            </a:r>
            <a:endParaRPr lang="hu-HU" altLang="hu-H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Egyetemi 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EB/VB </a:t>
            </a: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rendezések 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Magyarországon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Budapesti </a:t>
            </a:r>
            <a:r>
              <a:rPr lang="hu-HU" altLang="hu-HU" sz="21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Universiade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– az olimpiai rendezés előszobája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endParaRPr lang="hu-HU" altLang="hu-HU" sz="2000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10444" y="116632"/>
            <a:ext cx="7041876" cy="8208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Versenysport-fejlesztés </a:t>
            </a: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2.</a:t>
            </a:r>
            <a:endParaRPr lang="hu-HU" sz="4000" cap="all" dirty="0"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20485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87313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MEFS\Desktop\Díjátadó fotók\Cseh_Lászl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176972"/>
            <a:ext cx="262964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6276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 rot="5400000">
            <a:off x="5760267" y="3096953"/>
            <a:ext cx="5832377" cy="72007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Nyári Universiadék</a:t>
            </a:r>
            <a:endParaRPr kumimoji="0" lang="hu-HU" sz="3600" b="1" i="0" u="none" strike="noStrike" kern="1200" cap="all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graphicFrame>
        <p:nvGraphicFramePr>
          <p:cNvPr id="5" name="Group 287"/>
          <p:cNvGraphicFramePr>
            <a:graphicFrameLocks noGrp="1"/>
          </p:cNvGraphicFramePr>
          <p:nvPr>
            <p:extLst/>
          </p:nvPr>
        </p:nvGraphicFramePr>
        <p:xfrm>
          <a:off x="1331640" y="92557"/>
          <a:ext cx="6624736" cy="6728870"/>
        </p:xfrm>
        <a:graphic>
          <a:graphicData uri="http://schemas.openxmlformats.org/drawingml/2006/table">
            <a:tbl>
              <a:tblPr/>
              <a:tblGrid>
                <a:gridCol w="509123"/>
                <a:gridCol w="1264535"/>
                <a:gridCol w="596913"/>
                <a:gridCol w="511342"/>
                <a:gridCol w="511342"/>
                <a:gridCol w="524309"/>
                <a:gridCol w="583428"/>
                <a:gridCol w="524309"/>
                <a:gridCol w="735339"/>
                <a:gridCol w="864096"/>
              </a:tblGrid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Év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Város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II.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III.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IV.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V.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VI.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Országok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Sportolók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1959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Torino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985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1961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Sofia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1.270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1963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Porto </a:t>
                      </a: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Allegre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6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713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1965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Budapest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16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10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1.729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1967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Tokio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Magyarország nem vett részt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1.729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1970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Torino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6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0 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58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2.084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1973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Moscow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10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4.000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1975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Roma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38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468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1977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Sofia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6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2.939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1979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Mexico City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0 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94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2.974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Bucharest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2.912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Edmonton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0 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0 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76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2.400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Kobe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106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2.783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Zagreb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121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6.423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Duisburg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78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1.785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Sheffield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101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3.346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Buffalo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6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6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117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3.582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Fukuoka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161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3.949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Sicily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124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3.949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Palma de Mallorca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132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4.076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2001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Beijing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0 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6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165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4.484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2003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Daegu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174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4.462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2005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Izmir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131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5.338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2007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Bangkok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152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6.093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2009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Belgrade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122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5.566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2011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Shenzhen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152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7.155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2013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Kazan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159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7.991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(27)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Összesen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113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90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105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91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77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zövegdoboz 6"/>
          <p:cNvSpPr txBox="1">
            <a:spLocks noChangeArrowheads="1"/>
          </p:cNvSpPr>
          <p:nvPr/>
        </p:nvSpPr>
        <p:spPr bwMode="auto">
          <a:xfrm rot="-5400000">
            <a:off x="-2176463" y="3768726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Magyar eredményesség a Nyári Universiadékon</a:t>
            </a:r>
          </a:p>
        </p:txBody>
      </p:sp>
      <p:pic>
        <p:nvPicPr>
          <p:cNvPr id="7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038" y="563245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9703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116632"/>
            <a:ext cx="4307243" cy="98221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400" b="1" cap="all" dirty="0" smtClean="0">
                <a:solidFill>
                  <a:srgbClr val="004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27</a:t>
            </a:r>
            <a:r>
              <a:rPr lang="hu-HU" sz="2400" b="1" cap="all" dirty="0">
                <a:solidFill>
                  <a:srgbClr val="004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. Nyári Universiade </a:t>
            </a:r>
            <a:r>
              <a:rPr lang="hu-HU" sz="2400" b="1" cap="all" dirty="0" smtClean="0">
                <a:solidFill>
                  <a:srgbClr val="004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, 2013</a:t>
            </a:r>
            <a:br>
              <a:rPr lang="hu-HU" sz="2400" b="1" cap="all" dirty="0" smtClean="0">
                <a:solidFill>
                  <a:srgbClr val="004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</a:br>
            <a:r>
              <a:rPr lang="hu-HU" sz="2400" b="1" cap="all" dirty="0" smtClean="0">
                <a:solidFill>
                  <a:srgbClr val="004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26. Téli Universiade , 2013</a:t>
            </a:r>
            <a:endParaRPr lang="hu-HU" sz="2400" b="1" cap="all" dirty="0">
              <a:solidFill>
                <a:srgbClr val="004600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107504" y="1206772"/>
            <a:ext cx="4392488" cy="1574156"/>
          </a:xfrm>
          <a:prstGeom prst="rect">
            <a:avLst/>
          </a:prstGeom>
        </p:spPr>
        <p:txBody>
          <a:bodyPr/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hu-H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Kazany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: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12 ezer résztvevő, 159 ország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;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hu-HU" sz="20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27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sportág, 351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bajnok,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1500 újságíró, 20.000 önkéntes,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30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új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létesítmény; </a:t>
            </a:r>
          </a:p>
          <a:p>
            <a:pPr marL="0" marR="0" lvl="1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hu-HU" sz="2000" b="1" u="sng" dirty="0" err="1" smtClean="0">
                <a:latin typeface="Cambria Math" pitchFamily="18" charset="0"/>
                <a:ea typeface="Cambria Math" pitchFamily="18" charset="0"/>
              </a:rPr>
              <a:t>Trentino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: beugró helyszín, 1725 atléta 51 országból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504" y="2801230"/>
            <a:ext cx="48245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hu-HU" sz="2000" b="1" u="sng" dirty="0" smtClean="0">
                <a:latin typeface="Cambria Math" pitchFamily="18" charset="0"/>
                <a:ea typeface="Cambria Math" pitchFamily="18" charset="0"/>
              </a:rPr>
              <a:t>Kazany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: 	40 éve a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legtöbb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érem,</a:t>
            </a:r>
            <a:br>
              <a:rPr lang="hu-HU" sz="20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	54 dobogós sportoló,</a:t>
            </a:r>
            <a:br>
              <a:rPr lang="hu-HU" sz="20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	4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arany-, 2 ezüst-, 9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bronzérem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hu-HU" sz="2000" b="1" u="sng" dirty="0" err="1" smtClean="0">
                <a:latin typeface="Cambria Math" pitchFamily="18" charset="0"/>
                <a:ea typeface="Cambria Math" pitchFamily="18" charset="0"/>
              </a:rPr>
              <a:t>Trentino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: a legsikeresebb Universiade,</a:t>
            </a:r>
            <a:br>
              <a:rPr lang="hu-HU" sz="20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	8 dobogós versenyző, </a:t>
            </a:r>
            <a:br>
              <a:rPr lang="hu-HU" sz="20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	1-1 arany-, ezüst- és bronz</a:t>
            </a: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Aranyérmesek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: </a:t>
            </a:r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Joó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Abigél judo, 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Kiss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Tamás kenu, </a:t>
            </a:r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Biczó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Bence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úszás, 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F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érfi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vízilabda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csapat, 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F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érfi gyorskorcsolya váltó</a:t>
            </a:r>
            <a:endParaRPr lang="hu-H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 descr="D:\Ablak\MEFS_dicsosegfal_201401_v3-page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15" y="260648"/>
            <a:ext cx="4516642" cy="63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798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097" y="2096852"/>
            <a:ext cx="2272627" cy="151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380" y="3265518"/>
            <a:ext cx="2003363" cy="150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1429358" y="1106486"/>
            <a:ext cx="6228184" cy="575151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Budapest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1935: VI. Egyetemi Világjátékok (</a:t>
            </a:r>
            <a:r>
              <a:rPr kumimoji="0" lang="en-GB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World University Games</a:t>
            </a: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1949</a:t>
            </a:r>
            <a:r>
              <a:rPr kumimoji="0" lang="hu-H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 és </a:t>
            </a: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1954: Világ Diák Játékok (</a:t>
            </a:r>
            <a:r>
              <a:rPr kumimoji="0" lang="en-GB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World Student</a:t>
            </a:r>
            <a:r>
              <a:rPr kumimoji="0" lang="en-GB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 Games</a:t>
            </a:r>
            <a:r>
              <a:rPr kumimoji="0" lang="hu-H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)</a:t>
            </a:r>
            <a:endParaRPr kumimoji="0" lang="hu-HU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1965: IV. Nyári Universiade (</a:t>
            </a:r>
            <a:r>
              <a:rPr kumimoji="0" lang="en-GB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Summer Universiade</a:t>
            </a: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hu-HU" sz="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Egyetemi Világbajnokságok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	</a:t>
            </a: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Tájékozódási futás 	1986 – Miskolc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	Asztalitenisz		1990 – Szekszárd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	Férfi kézilabda		1996 – Nyíregyháza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	Tájfutás		1996 – Veszprém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	Triatlon		2000 – Tiszaújváros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	Teremlabdarúgás	2002 – Nyíregyháza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	Asztalitenisz		2004 – Győr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	Fallabda		2006 – Szeged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	Férfi-női kézilabda	2010 – Nyíregyháza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	Evezés		2010 – Szeged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	Birkózás		2014 – Pécs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lang="hu-HU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	</a:t>
            </a:r>
            <a:r>
              <a:rPr lang="hu-HU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Tájfutás		2016 – Miskolc</a:t>
            </a:r>
            <a:endParaRPr kumimoji="0" lang="hu-HU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endParaRPr kumimoji="0" lang="hu-HU" sz="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Egyetemi Európa Bajnokságok</a:t>
            </a:r>
            <a:endParaRPr kumimoji="0" lang="hu-H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	</a:t>
            </a:r>
            <a:r>
              <a:rPr kumimoji="0" lang="hu-H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itchFamily="34" charset="0"/>
              </a:rPr>
              <a:t>Karate		2013 – Budapest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lang="hu-HU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	Rögby’7		2015 – Gödöllő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7" name="Kép 3" descr="uj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762" y="620688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410444" y="116632"/>
            <a:ext cx="8266012" cy="8208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Nemzetközi sportszervezés</a:t>
            </a:r>
            <a:endParaRPr kumimoji="0" lang="hu-HU" sz="4000" b="0" i="0" u="none" strike="noStrike" kern="1200" cap="all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299" y="4386072"/>
            <a:ext cx="1844189" cy="103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4" y="1254051"/>
            <a:ext cx="1320172" cy="173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5742" y="3558088"/>
            <a:ext cx="618257" cy="101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116" y="5421849"/>
            <a:ext cx="1822731" cy="1415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74" y="2920358"/>
            <a:ext cx="1692394" cy="112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994" y="3999515"/>
            <a:ext cx="1625952" cy="1085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535" y="5084693"/>
            <a:ext cx="1663610" cy="111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394" y="5948803"/>
            <a:ext cx="1332148" cy="8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7" y="4956595"/>
            <a:ext cx="1526569" cy="101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4" y="5919931"/>
            <a:ext cx="1375046" cy="91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7059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10444" y="116632"/>
            <a:ext cx="4114800" cy="8208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  <a:t>Tradíció</a:t>
            </a:r>
            <a:endParaRPr kumimoji="0" lang="hu-HU" sz="4000" b="0" i="0" u="none" strike="noStrike" kern="1200" cap="all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139952" y="1556792"/>
            <a:ext cx="4752354" cy="5185990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3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1860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: Európa</a:t>
            </a:r>
            <a:r>
              <a:rPr kumimoji="0" lang="hu-HU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egyik első egyetemi és társadalmi sportegyesülete Selmecbányán (ma: SMAFC)</a:t>
            </a:r>
            <a:endParaRPr kumimoji="0" lang="hu-H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hu-H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hu-HU" sz="3000" u="sng" dirty="0" smtClean="0">
                <a:latin typeface="Cambria Math" pitchFamily="18" charset="0"/>
                <a:ea typeface="Cambria Math" pitchFamily="18" charset="0"/>
              </a:rPr>
              <a:t>1907</a:t>
            </a:r>
            <a:r>
              <a:rPr lang="hu-HU" sz="3000" dirty="0" smtClean="0">
                <a:latin typeface="Cambria Math" pitchFamily="18" charset="0"/>
                <a:ea typeface="Cambria Math" pitchFamily="18" charset="0"/>
              </a:rPr>
              <a:t>: Európában elsőként, </a:t>
            </a:r>
            <a:r>
              <a:rPr lang="hu-HU" sz="3000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hu-HU" sz="3000" b="1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3000" dirty="0" smtClean="0">
                <a:latin typeface="Cambria Math" pitchFamily="18" charset="0"/>
                <a:ea typeface="Cambria Math" pitchFamily="18" charset="0"/>
              </a:rPr>
              <a:t>a világon másodikként</a:t>
            </a:r>
            <a:br>
              <a:rPr lang="hu-HU" sz="30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3000" dirty="0" smtClean="0">
                <a:latin typeface="Cambria Math" pitchFamily="18" charset="0"/>
                <a:ea typeface="Cambria Math" pitchFamily="18" charset="0"/>
              </a:rPr>
              <a:t>megalakul a Magyar </a:t>
            </a:r>
            <a:br>
              <a:rPr lang="hu-HU" sz="30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3000" dirty="0" smtClean="0">
                <a:latin typeface="Cambria Math" pitchFamily="18" charset="0"/>
                <a:ea typeface="Cambria Math" pitchFamily="18" charset="0"/>
              </a:rPr>
              <a:t>Főiskolai Sportszövetség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hu-H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kumimoji="0" lang="hu-HU" sz="3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1959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: FISU </a:t>
            </a:r>
            <a:r>
              <a:rPr lang="hu-HU" sz="3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fr-FR" sz="3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Fédération Internationale du Sport Universitaire</a:t>
            </a:r>
            <a:r>
              <a:rPr lang="hu-HU" sz="3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néven egységesül a nemzetközi egyetemi sport – Magyarország  az alapítók között</a:t>
            </a:r>
          </a:p>
        </p:txBody>
      </p:sp>
      <p:pic>
        <p:nvPicPr>
          <p:cNvPr id="6" name="Picture 2" descr="D:\Ablak\Kép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64" y="2348880"/>
            <a:ext cx="38208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3" descr="uj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2610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9405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782" y="188640"/>
            <a:ext cx="8796706" cy="86409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Budapesti Nyári Universiade pályázat, 2019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268760"/>
            <a:ext cx="7128792" cy="5400600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spcBef>
                <a:spcPts val="300"/>
              </a:spcBef>
              <a:buClr>
                <a:schemeClr val="accent1"/>
              </a:buClr>
              <a:buSzPct val="70000"/>
              <a:buNone/>
              <a:defRPr/>
            </a:pP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Előzmények</a:t>
            </a:r>
          </a:p>
          <a:p>
            <a:pPr marL="342900" lvl="1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endParaRPr lang="hu-HU" sz="1100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Budapest: 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Egyetemi Világjátékok 1935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Nyári Universiade 1965 (39 ország, 1729 sportoló)</a:t>
            </a:r>
          </a:p>
          <a:p>
            <a:pPr marL="342900" lvl="1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endParaRPr lang="hu-HU" sz="1100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Universiade (</a:t>
            </a: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és olimpiai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) bajnok sportvezetők: 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Kamuti Jenő (1959-1965)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Gyulai István és 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Kárpáti György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(1963)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Schmitt Pál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(1965)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Magyar Zoltán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(1977)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Szalma László (1981)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Szekeres Pál (1985)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Borkai Zsolt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(1987)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Szabó Bence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(1987, 1989)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Ábrahám Attila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(1987)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Nagy Tímea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(1989-1997)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Kiss Balázs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(1995, 1997)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Steinmetz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Ádám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és 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Székely Bulcsú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(2003)</a:t>
            </a:r>
          </a:p>
          <a:p>
            <a:pPr marL="742950" lvl="2" indent="-3429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Cseh László (2011)</a:t>
            </a:r>
            <a:endParaRPr lang="hu-HU" sz="2400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>
              <a:buNone/>
            </a:pPr>
            <a:endParaRPr lang="hu-HU" sz="2400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908720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Ablak\Universiade_Budapest_2019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98" y="4149080"/>
            <a:ext cx="2059612" cy="24526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Ablak\Kép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18" y="1844824"/>
            <a:ext cx="1694668" cy="26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465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artalom helye 2"/>
          <p:cNvSpPr txBox="1">
            <a:spLocks/>
          </p:cNvSpPr>
          <p:nvPr/>
        </p:nvSpPr>
        <p:spPr bwMode="auto">
          <a:xfrm>
            <a:off x="107950" y="1312863"/>
            <a:ext cx="8826500" cy="29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358775" indent="-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342900" indent="-342900"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alt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Hallgatói sportolási szokások összefüggései</a:t>
            </a: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az </a:t>
            </a:r>
            <a:r>
              <a:rPr lang="hu-HU" alt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egyetemi sporttal kapcsolatos </a:t>
            </a: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vélemények </a:t>
            </a:r>
            <a:r>
              <a:rPr lang="hu-HU" alt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és </a:t>
            </a: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attitűdök</a:t>
            </a:r>
          </a:p>
          <a:p>
            <a:pPr marL="342900" indent="-342900"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16.503 fős online egyetemi felvétel (HÖOK-ELTE 2011)</a:t>
            </a:r>
          </a:p>
          <a:p>
            <a:pPr marL="342900" indent="-342900"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1.500 fős reprezentatív fiatal felnőtt lekérdezés (OH-ELTE 2013)</a:t>
            </a:r>
          </a:p>
          <a:p>
            <a:pPr marL="342900" indent="-342900" defTabSz="342000"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alt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úlyozás: intézmény, nem, képzés munkarendje, képzési szint, 	sportolási gyakoriság</a:t>
            </a:r>
            <a:endParaRPr lang="hu-HU" altLang="hu-HU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342900" indent="-342900" defTabSz="342000"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„</a:t>
            </a:r>
            <a:r>
              <a:rPr lang="hu-HU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Milyen gyakran sportolsz mióta egyetemre/főiskolára jársz (a kötelező testnevelés órákon kívül</a:t>
            </a:r>
            <a:r>
              <a:rPr lang="hu-HU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)”?</a:t>
            </a:r>
            <a:endParaRPr lang="hu-HU" altLang="hu-HU" sz="22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7413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87313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07950" y="116632"/>
            <a:ext cx="7704410" cy="82088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Szabadidősport felmérés</a:t>
            </a:r>
            <a:endParaRPr lang="hu-HU" sz="4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04070"/>
              </p:ext>
            </p:extLst>
          </p:nvPr>
        </p:nvGraphicFramePr>
        <p:xfrm>
          <a:off x="251520" y="4365104"/>
          <a:ext cx="8682930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1007"/>
                <a:gridCol w="1710641"/>
                <a:gridCol w="1710641"/>
                <a:gridCol w="1710641"/>
              </a:tblGrid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fő </a:t>
                      </a:r>
                      <a:r>
                        <a:rPr lang="hu-HU" sz="2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hu-HU" sz="2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arány %)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Iskolában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Egyetemen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Ideális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ritkábban, mint havonta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1707 (10,3)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2331 (14,1)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84 (0,5)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havonta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2055 (12,5)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2746 (16,6)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142 (0,9)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heti rendszerességgel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4582 (27,8)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5097 (30,9)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3060 (18,5)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hetente 2-3 alkalommal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4651 (28,2)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3976 (24,1)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7756 (47,0)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legalább heti 4 alkalommal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3507 (21,3)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2353 (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14,3)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5462 (33,1)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584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593404" y="3177580"/>
            <a:ext cx="6238528" cy="692696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200" b="1" dirty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Legnépszerűbb sportágak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23968"/>
              </p:ext>
            </p:extLst>
          </p:nvPr>
        </p:nvGraphicFramePr>
        <p:xfrm>
          <a:off x="1259632" y="-57172"/>
          <a:ext cx="7488832" cy="6915172"/>
        </p:xfrm>
        <a:graphic>
          <a:graphicData uri="http://schemas.openxmlformats.org/drawingml/2006/table">
            <a:tbl>
              <a:tblPr/>
              <a:tblGrid>
                <a:gridCol w="3863763"/>
                <a:gridCol w="1341650"/>
                <a:gridCol w="1131291"/>
                <a:gridCol w="1152128"/>
              </a:tblGrid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teljes minta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férfiak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nők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Kocogás, túra, atlétika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36,8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35,9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37,5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Aerobik, torna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34,9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26,2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41,5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Vízisportok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21,4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20,3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22,1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Kerékpár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20,8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21,1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20,6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Foci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19,1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26,3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13,7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Egyéb labdás sportok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18,0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16,9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18,7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Erősportok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17,6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21,3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14,8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"Kocsma" sportok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13,6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14,7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12,7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Húrozott ütős sportok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12,7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12,8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12,6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Téli sportok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9,6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9,6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9,6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Ping-pong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7,6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8,9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6,</a:t>
                      </a:r>
                      <a:r>
                        <a:rPr kumimoji="0" lang="hu-HU" alt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kumimoji="0" lang="hu-HU" alt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Tánc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7,3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4,9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9,1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Állatos sportok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5,9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4,9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6,</a:t>
                      </a:r>
                      <a:r>
                        <a:rPr kumimoji="0" lang="hu-HU" alt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kumimoji="0" lang="hu-HU" alt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Harcművészetek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4,6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5,9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3,6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Gördülő sportok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3,4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3,2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3,5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Egyéb ütős labdajátékok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2,5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2,8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</a:t>
                      </a:r>
                      <a:r>
                        <a:rPr kumimoji="0" lang="hu-HU" alt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kumimoji="0" lang="hu-HU" alt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Szellemi sportok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2,2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2,6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1,8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Lövészet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1,7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1,5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1,8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Klasszikus küzdősportok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1,7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2,3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1,3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Technikai sportok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1,0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1,4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0,7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6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Egyéb sportok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0,5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0,5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0,5</a:t>
                      </a:r>
                    </a:p>
                  </a:txBody>
                  <a:tcPr marL="9526" marR="9526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640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200" b="1" dirty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 sportolást motiváló tényezők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37888"/>
              </p:ext>
            </p:extLst>
          </p:nvPr>
        </p:nvGraphicFramePr>
        <p:xfrm>
          <a:off x="251521" y="1196752"/>
          <a:ext cx="8740080" cy="5507355"/>
        </p:xfrm>
        <a:graphic>
          <a:graphicData uri="http://schemas.openxmlformats.org/drawingml/2006/table">
            <a:tbl>
              <a:tblPr/>
              <a:tblGrid>
                <a:gridCol w="4805091"/>
                <a:gridCol w="1431925"/>
                <a:gridCol w="1278928"/>
                <a:gridCol w="1224136"/>
              </a:tblGrid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</a:p>
                  </a:txBody>
                  <a:tcPr marL="72000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teljes minta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férfiak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nők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megőrizzem az egészségemet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81,1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79,0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82,7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jól érezzem magam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69,4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71,9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67,4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javítsak a fittségi állapotomon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66,1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61,5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69,7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fejlesszem a fizikai képességeimet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64,4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77,2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54,7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jobban nézzek ki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57,1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51,0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61,7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kontrolláljam a testsúlyomat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44,3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34,3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51,9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ellazuljak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30,1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26,6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32,6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 barátaimmal legyek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29,5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37,5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23,4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javítsam az önértékelésemet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22,9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21,5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24,0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új képességeket fejlesszek ki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19,5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23,8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16,2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versenyezhessek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18,2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24,1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13,7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új ismeretségeket szerezzek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14,4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17,2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12,3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ellensúlyozzam az öregedés hatásait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7,5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6,8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8,0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96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jobban be tudjak illeszkedni a társadalomba</a:t>
                      </a:r>
                    </a:p>
                  </a:txBody>
                  <a:tcPr marL="72000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4,</a:t>
                      </a:r>
                      <a:r>
                        <a:rPr kumimoji="0" lang="hu-HU" altLang="hu-H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kumimoji="0" lang="hu-HU" altLang="hu-H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5,7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3,4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5075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200" b="1" dirty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 sportolás ellen ható tényezők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44469"/>
              </p:ext>
            </p:extLst>
          </p:nvPr>
        </p:nvGraphicFramePr>
        <p:xfrm>
          <a:off x="179513" y="1196752"/>
          <a:ext cx="8812088" cy="5544620"/>
        </p:xfrm>
        <a:graphic>
          <a:graphicData uri="http://schemas.openxmlformats.org/drawingml/2006/table">
            <a:tbl>
              <a:tblPr/>
              <a:tblGrid>
                <a:gridCol w="4804045"/>
                <a:gridCol w="1573700"/>
                <a:gridCol w="1168552"/>
                <a:gridCol w="1265791"/>
              </a:tblGrid>
              <a:tr h="522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</a:p>
                  </a:txBody>
                  <a:tcPr marL="72000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teljes minta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férfiak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nők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2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nincs rá időm</a:t>
                      </a:r>
                    </a:p>
                  </a:txBody>
                  <a:tcPr marL="72000" marR="9526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63,4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62,4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64,2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2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nincs megfelelő lehetőség</a:t>
                      </a:r>
                    </a:p>
                  </a:txBody>
                  <a:tcPr marL="72000" marR="9526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30,8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29,2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30,2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2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túl drága </a:t>
                      </a:r>
                    </a:p>
                  </a:txBody>
                  <a:tcPr marL="72000" marR="9526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30,3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24,4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34,7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2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nincs kivel elmennem</a:t>
                      </a:r>
                    </a:p>
                  </a:txBody>
                  <a:tcPr marL="72000" marR="9526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21,9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21,3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22,4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153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elégedett vagyok azzal, amennyit most sportolok</a:t>
                      </a:r>
                    </a:p>
                  </a:txBody>
                  <a:tcPr marL="72000" marR="9526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14,4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18,8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11,1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2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nem szeretek sportolni</a:t>
                      </a:r>
                    </a:p>
                  </a:txBody>
                  <a:tcPr marL="72000" marR="9526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3,9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2,6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4,9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797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az egészségi állapotom nem teszi lehetővé</a:t>
                      </a:r>
                    </a:p>
                  </a:txBody>
                  <a:tcPr marL="72000" marR="9526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3,5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2,9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3,9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153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nem tartom fontosnak, nem érzem szükségét</a:t>
                      </a:r>
                    </a:p>
                  </a:txBody>
                  <a:tcPr marL="72000" marR="9526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1,9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2,2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1,7</a:t>
                      </a:r>
                    </a:p>
                  </a:txBody>
                  <a:tcPr marL="9526" marR="9526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6302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artalom helye 2"/>
          <p:cNvSpPr txBox="1">
            <a:spLocks/>
          </p:cNvSpPr>
          <p:nvPr/>
        </p:nvSpPr>
        <p:spPr bwMode="auto">
          <a:xfrm>
            <a:off x="107950" y="1312863"/>
            <a:ext cx="8826500" cy="543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358775" indent="-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Arial" charset="0"/>
              <a:buNone/>
            </a:pP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Testnevelés kritériumtárgy feltételeinek biztosítása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Mindennapos testnevelés folytatása: kötelező heti sportolás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Költségvetés, szakemberek, </a:t>
            </a:r>
            <a:r>
              <a:rPr lang="hu-HU" altLang="hu-HU" sz="2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infrastruktúra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Sportszakmai képzések fejlesztése</a:t>
            </a:r>
            <a:endParaRPr lang="hu-HU" altLang="hu-HU" sz="22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hu-HU" alt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Egyetemi </a:t>
            </a: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SportPont Program </a:t>
            </a:r>
            <a:r>
              <a:rPr lang="hu-HU" alt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(MEFS/HÖOK</a:t>
            </a: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Sport- </a:t>
            </a:r>
            <a:r>
              <a:rPr lang="hu-HU" altLang="hu-HU" sz="2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és egészséges életmód 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népszerűsítő kampány</a:t>
            </a:r>
            <a:endParaRPr lang="hu-HU" altLang="hu-HU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Motiválás: </a:t>
            </a:r>
            <a:r>
              <a:rPr lang="hu-HU" altLang="hu-HU" sz="2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pontgyűjtés, pontverseny, ajándékok, 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fődíjak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Adatbázis: </a:t>
            </a:r>
            <a:r>
              <a:rPr lang="hu-HU" altLang="hu-HU" sz="2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regisztrált 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hallgató 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(11.058 </a:t>
            </a:r>
            <a:r>
              <a:rPr lang="hu-HU" altLang="hu-HU" sz="2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fő), országos eseménynaptár (400 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sportprogram)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Kommunikáció: </a:t>
            </a:r>
            <a:r>
              <a:rPr lang="hu-HU" altLang="hu-HU" sz="2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 sportolási 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lehetőségek, pontgyűjtés, </a:t>
            </a:r>
            <a:r>
              <a:rPr lang="hu-HU" altLang="hu-HU" sz="2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egészséges 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életmód 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(SPP </a:t>
            </a:r>
            <a:r>
              <a:rPr lang="hu-HU" altLang="hu-HU" sz="2200" b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Fb-oldal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11.218 </a:t>
            </a:r>
            <a:r>
              <a:rPr lang="hu-HU" altLang="hu-HU" sz="2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fő, </a:t>
            </a:r>
            <a:r>
              <a:rPr lang="hu-HU" altLang="hu-HU" sz="2200" b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egyetemisport.hu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</a:t>
            </a:r>
          </a:p>
          <a:p>
            <a:pPr indent="-179388">
              <a:spcBef>
                <a:spcPts val="300"/>
              </a:spcBef>
              <a:buNone/>
            </a:pP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SportPont pályázat (szabadidősport-támogatás)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Keret: 15 </a:t>
            </a:r>
            <a:r>
              <a:rPr lang="hu-HU" altLang="hu-HU" sz="2200" b="1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mFt</a:t>
            </a:r>
            <a:r>
              <a:rPr lang="hu-HU" altLang="hu-HU" sz="2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/év, 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21 sikeres 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intézményi 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pályázat</a:t>
            </a:r>
            <a:endParaRPr lang="hu-HU" altLang="hu-HU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Elosztás: SportPont rendszerben részt vevő hallgatók száma 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alapján</a:t>
            </a:r>
            <a:endParaRPr lang="hu-HU" altLang="hu-HU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17413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87313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07950" y="116632"/>
            <a:ext cx="7704410" cy="82088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Szabadidősport-fejlesztés</a:t>
            </a:r>
            <a:endParaRPr lang="hu-HU" sz="4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8" name="Picture 2" descr="http://www.sportstudio.hu/wp-content/uploads/2011/05/SportPont_logo-150x1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1" r="32227"/>
          <a:stretch>
            <a:fillRect/>
          </a:stretch>
        </p:blipFill>
        <p:spPr bwMode="auto">
          <a:xfrm rot="16200000">
            <a:off x="7276875" y="1481787"/>
            <a:ext cx="913290" cy="250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953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artalom helye 2"/>
          <p:cNvSpPr txBox="1">
            <a:spLocks/>
          </p:cNvSpPr>
          <p:nvPr/>
        </p:nvSpPr>
        <p:spPr bwMode="auto">
          <a:xfrm>
            <a:off x="107950" y="1196752"/>
            <a:ext cx="88265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358775" indent="-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0" lvl="1" indent="0">
              <a:spcBef>
                <a:spcPts val="300"/>
              </a:spcBef>
              <a:buNone/>
            </a:pP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Országos Sportiroda-hálózat (TÁMOP/KMR – 600 </a:t>
            </a:r>
            <a:r>
              <a:rPr lang="hu-HU" altLang="hu-HU" sz="24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mFt</a:t>
            </a: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/2 év)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Sporttevékenységek integrált intézményi koordinációja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23 db sportiroda: konvergencia régiók (13), Közép-Magyarország (</a:t>
            </a:r>
            <a:r>
              <a:rPr lang="hu-HU" alt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10)</a:t>
            </a:r>
            <a:endParaRPr lang="hu-HU" altLang="hu-HU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Szabadidős sportprogramok beindítása, segítése</a:t>
            </a:r>
          </a:p>
          <a:p>
            <a:pPr indent="-179388">
              <a:spcBef>
                <a:spcPts val="300"/>
              </a:spcBef>
              <a:buNone/>
            </a:pPr>
            <a:r>
              <a:rPr lang="hu-HU" alt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Kiemelt </a:t>
            </a: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programok: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Szakterületi országos sportprogramok (</a:t>
            </a:r>
            <a:r>
              <a:rPr lang="hu-HU" altLang="hu-HU" sz="21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Medikus Kupa, Műszaki Sportnapok, Sportszakos Hallgatók Sporttalálkozója</a:t>
            </a: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EFOTT Sportprogram </a:t>
            </a: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(80.000 résztvevő)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Telekom Egyetemi Labdarúgó Bajnokságok </a:t>
            </a: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(17 intézmény, 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5.000 </a:t>
            </a:r>
            <a:r>
              <a:rPr lang="hu-HU" altLang="hu-HU" sz="21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hallg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.)</a:t>
            </a:r>
            <a:endParaRPr lang="hu-HU" altLang="hu-HU" sz="21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BEFS: </a:t>
            </a:r>
            <a:r>
              <a:rPr lang="hu-HU" altLang="hu-HU" sz="21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Bp. </a:t>
            </a:r>
            <a:r>
              <a:rPr lang="hu-HU" altLang="hu-HU" sz="21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Bajnokságok</a:t>
            </a: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, </a:t>
            </a:r>
            <a:r>
              <a:rPr lang="hu-HU" altLang="hu-HU" sz="21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Debrecen-Pécs-Szeged</a:t>
            </a:r>
            <a:r>
              <a:rPr lang="hu-HU" altLang="hu-HU" sz="2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: </a:t>
            </a:r>
            <a:r>
              <a:rPr lang="hu-HU" altLang="hu-HU" sz="2100" b="1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Interregionális</a:t>
            </a:r>
            <a:r>
              <a:rPr lang="hu-HU" altLang="hu-HU" sz="21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Kupa</a:t>
            </a:r>
            <a:endParaRPr lang="hu-HU" altLang="hu-HU" sz="2100" b="1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spcBef>
                <a:spcPts val="300"/>
              </a:spcBef>
              <a:buFont typeface="Arial" charset="0"/>
              <a:buNone/>
            </a:pPr>
            <a:r>
              <a:rPr lang="hu-HU" alt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Szabadidősport </a:t>
            </a: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közös finanszírozása – hosszú távú fenntarthatóság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Állam: önálló </a:t>
            </a:r>
            <a:r>
              <a:rPr lang="hu-HU" altLang="hu-HU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sportnormatíva</a:t>
            </a:r>
            <a:r>
              <a:rPr lang="hu-HU" altLang="hu-H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: 2.000 </a:t>
            </a:r>
            <a:r>
              <a:rPr lang="hu-HU" altLang="hu-HU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Ft/fő/év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Hallgatók: hallgatói sporthozzájárulás (1000 Ft/fő/félév)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Intézmény: saját infrastruktúra </a:t>
            </a:r>
            <a:r>
              <a:rPr lang="hu-HU" altLang="hu-HU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max</a:t>
            </a:r>
            <a:r>
              <a:rPr lang="hu-HU" altLang="hu-H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. önköltség </a:t>
            </a:r>
            <a:r>
              <a:rPr lang="hu-HU" altLang="hu-HU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50</a:t>
            </a:r>
            <a:r>
              <a:rPr lang="hu-HU" altLang="hu-H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%-</a:t>
            </a:r>
            <a:r>
              <a:rPr lang="hu-HU" altLang="hu-HU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Külső támogatók: </a:t>
            </a:r>
            <a:r>
              <a:rPr lang="hu-HU" altLang="hu-HU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kedvezményes </a:t>
            </a:r>
            <a:r>
              <a:rPr lang="hu-HU" altLang="hu-H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sportszolgáltatások</a:t>
            </a:r>
          </a:p>
        </p:txBody>
      </p:sp>
      <p:pic>
        <p:nvPicPr>
          <p:cNvPr id="17413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87313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07950" y="116632"/>
            <a:ext cx="7704410" cy="82088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Szabadidősport-fejlesztés 2.</a:t>
            </a:r>
            <a:endParaRPr lang="hu-HU" sz="4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11" name="Picture 2" descr="C:\01_EMESE\013_MEFS\010_Egyéb\MOB_stratégia anyaghoz fényképek\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655" y="5301208"/>
            <a:ext cx="2344345" cy="155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1020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4000" b="1" dirty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Egyetemi </a:t>
            </a:r>
            <a:r>
              <a:rPr lang="hu-HU" altLang="hu-HU" sz="40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 művelése</a:t>
            </a:r>
            <a:endParaRPr lang="hu-HU" altLang="hu-HU" sz="4000" b="1" dirty="0">
              <a:solidFill>
                <a:srgbClr val="3366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483" y="1340768"/>
            <a:ext cx="8686800" cy="518720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sportoló hallgatók</a:t>
            </a:r>
            <a:endParaRPr lang="hu-HU" altLang="hu-HU" sz="22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44,0 %-a egyedül vagy alkalmi csapatban,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19,2 %-uk nem egyetemi sportegyesületben,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8,5 % egyetemi, főiskolai csapatban vagy klubban,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11,9 % intézményi testnevelés </a:t>
            </a: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keretében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mozog </a:t>
            </a: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rendszeresen. </a:t>
            </a: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sporttevékenységek közül csak minden 5. (20,4%) történik a felsőoktatás intézményes keretein belül</a:t>
            </a: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hu-HU" altLang="hu-HU" sz="22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endParaRPr lang="hu-HU" altLang="hu-HU" sz="22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hallgatók döntő többsége meghatározó szerepet szán a sportban a felsőoktatásnak: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55,9 % gondolja, hogy a kötelező testnevelés átvezetheti a rendszeres mozgásba azokat, akik ezt maguktól nem tennék;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74,2 % szerint az egyetemeknek/főiskoláknak kötelező meghirdetniük kreditet érő sportórákat;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alt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85,0 % ért egyet azzal, hogy a felsőoktatási intézménynek feladata a sportolási lehetőségek biztosítása.</a:t>
            </a:r>
          </a:p>
        </p:txBody>
      </p:sp>
    </p:spTree>
    <p:extLst>
      <p:ext uri="{BB962C8B-B14F-4D97-AF65-F5344CB8AC3E}">
        <p14:creationId xmlns:p14="http://schemas.microsoft.com/office/powerpoint/2010/main" val="10689670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914400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38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elégedettség Az egyetemi sporttal</a:t>
            </a:r>
            <a:endParaRPr lang="hu-HU" altLang="hu-HU" sz="3800" b="1" dirty="0">
              <a:solidFill>
                <a:srgbClr val="3366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661365"/>
              </p:ext>
            </p:extLst>
          </p:nvPr>
        </p:nvGraphicFramePr>
        <p:xfrm>
          <a:off x="179388" y="1094936"/>
          <a:ext cx="8785225" cy="5452800"/>
        </p:xfrm>
        <a:graphic>
          <a:graphicData uri="http://schemas.openxmlformats.org/drawingml/2006/table">
            <a:tbl>
              <a:tblPr/>
              <a:tblGrid>
                <a:gridCol w="8243887"/>
                <a:gridCol w="541338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Egyetértek azzal, hogy az egyetem kötelező feladata sportolási lehetőségek biztosítása.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85,0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 szabadon választott keretben kreditet érő sportórákat is meg kell hirdetni.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74,2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Fontos nekem, hogy hallgatóként az egyetemen sportolhassak.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64,9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180000" algn="l" defTabSz="1800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Egyetértek azzal, hogy egy “sportos” egyetem nagyobb vonzerőt gyakorol a hallgatók és a 	jelentkezők számára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59,8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915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800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Egyetértek azzal, hogy néhány félév kötelező sportolás vezeti át az önálló rendszeres 	mozgásba azokat, akik maguktól ezt nem tennék.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55,9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53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Elégedett vagyok az egyetem által kínált sportágak választékával.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52,2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Az egyetem sportlétesítményében sportolnék, ha lenne szabad kapacitás  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48,2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Az egyetemen sportolnék, ha több sportág közül választhatnék.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46,2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Többet sportolnék, ha az egyetemi sportlétesítmények közelebb lennének hozzám 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43,9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800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Szívesebben sportolnék az egyetemen, ha magasabb színvonalú lenne a sportpályák és 	kiszolgáló helyiségek minősége. 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42,5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557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Elégedett vagyok a sportpályáink, sporteszközeink minőségével, a sportolási körülményekkel.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39,1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08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Az egyetemen található lehetőségek kielégítik a sportolással szemben támasztott igényeimet.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38,7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420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Az egyetemi sporttal kapcsolatban megfelelő mennyiségű és minőségű hír jut el hozzám.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34,0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51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Legszívesebben egyetemi csapatban, egyetemi színekben sportolok/sportolnék.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32,4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800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Ha az egyetem nem szervezne sportolási lehetőségeket, középiskola után abbahagytam volna 	a sportolást.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21,0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Azért nem használom az egyetemi sportlétesítményeket, mert nem tudom megfizetni. </a:t>
                      </a:r>
                    </a:p>
                  </a:txBody>
                  <a:tcPr marL="72000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16,0</a:t>
                      </a:r>
                    </a:p>
                  </a:txBody>
                  <a:tcPr marL="9525" marR="9525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907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107504" y="1412776"/>
            <a:ext cx="8928992" cy="4464496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hu-HU" sz="2200" b="1" dirty="0">
                <a:latin typeface="Cambria Math" pitchFamily="18" charset="0"/>
                <a:ea typeface="Cambria Math" pitchFamily="18" charset="0"/>
              </a:rPr>
              <a:t>Kiemelt cél: </a:t>
            </a:r>
            <a:r>
              <a:rPr lang="hu-HU" sz="2200" dirty="0">
                <a:latin typeface="Cambria Math" pitchFamily="18" charset="0"/>
                <a:ea typeface="Cambria Math" pitchFamily="18" charset="0"/>
              </a:rPr>
              <a:t>az egyetemi sport népszerűsítése, a sportoló értelmiség és az egészségtudatos gondolkodás alakítása a </a:t>
            </a:r>
            <a:r>
              <a:rPr lang="hu-HU" sz="2200" dirty="0" smtClean="0">
                <a:latin typeface="Cambria Math" pitchFamily="18" charset="0"/>
                <a:ea typeface="Cambria Math" pitchFamily="18" charset="0"/>
              </a:rPr>
              <a:t>kommunikáció eszközeivel</a:t>
            </a:r>
            <a:endParaRPr lang="hu-HU" sz="2200" dirty="0">
              <a:latin typeface="Cambria Math" pitchFamily="18" charset="0"/>
              <a:ea typeface="Cambria Math" pitchFamily="18" charset="0"/>
            </a:endParaRPr>
          </a:p>
          <a:p>
            <a:pPr marL="742950" marR="0" lvl="1" indent="-285750" algn="l" defTabSz="914400" rtl="0" eaLnBrk="1" fontAlgn="base" latinLnBrk="0" hangingPunct="1"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Mozgósítás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 (= tömegesítés a szabadidő-sport terén)</a:t>
            </a:r>
          </a:p>
          <a:p>
            <a:pPr marL="742950" marR="0" lvl="1" indent="-285750" algn="l" defTabSz="914400" rtl="0" eaLnBrk="1" fontAlgn="base" latinLnBrk="0" hangingPunct="1"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Tudatformálás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 (= sportos-, egészséges életmód népszerűsítése)</a:t>
            </a:r>
          </a:p>
          <a:p>
            <a:pPr marL="742950" marR="0" lvl="1" indent="-285750" algn="l" defTabSz="914400" rtl="0" eaLnBrk="1" fontAlgn="base" latinLnBrk="0" hangingPunct="1"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Presztízsteremtés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 (= az egyetemi élsport számára)</a:t>
            </a:r>
          </a:p>
          <a:p>
            <a:pPr marR="0" lvl="1" algn="l" defTabSz="914400" rtl="0" eaLnBrk="1" fontAlgn="base" latinLnBrk="0" hangingPunct="1">
              <a:buClr>
                <a:schemeClr val="accent1"/>
              </a:buClr>
              <a:buSzPct val="70000"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342900" lvl="1" indent="-342900"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kumimoji="0" lang="hu-H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Szabadidősport</a:t>
            </a:r>
            <a:r>
              <a:rPr kumimoji="0" lang="hu-H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– SportPont Program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742950" lvl="1" indent="-285750" fontAlgn="base"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hu-HU" sz="2200" u="sng" dirty="0" smtClean="0">
                <a:latin typeface="Cambria Math" pitchFamily="18" charset="0"/>
                <a:ea typeface="Cambria Math" pitchFamily="18" charset="0"/>
              </a:rPr>
              <a:t>Célcsoport</a:t>
            </a:r>
            <a:r>
              <a:rPr lang="hu-HU" sz="2200" dirty="0" smtClean="0">
                <a:latin typeface="Cambria Math" pitchFamily="18" charset="0"/>
                <a:ea typeface="Cambria Math" pitchFamily="18" charset="0"/>
              </a:rPr>
              <a:t>: a sportot szerető, de aktívan nem sportoló hallgatók</a:t>
            </a:r>
          </a:p>
          <a:p>
            <a:pPr marL="742950" lvl="1" indent="-285750" fontAlgn="base"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hu-HU" sz="2200" u="sng" dirty="0" smtClean="0">
                <a:latin typeface="Cambria Math" pitchFamily="18" charset="0"/>
                <a:ea typeface="Cambria Math" pitchFamily="18" charset="0"/>
              </a:rPr>
              <a:t>Tartalma</a:t>
            </a:r>
            <a:r>
              <a:rPr lang="hu-HU" sz="2200" dirty="0" smtClean="0">
                <a:latin typeface="Cambria Math" pitchFamily="18" charset="0"/>
                <a:ea typeface="Cambria Math" pitchFamily="18" charset="0"/>
              </a:rPr>
              <a:t>: életmód – sportesemények – motiváció</a:t>
            </a:r>
          </a:p>
          <a:p>
            <a:pPr marL="742950" lvl="1" indent="-285750" fontAlgn="base"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hu-HU" sz="2200" u="sng" dirty="0" smtClean="0">
                <a:latin typeface="Cambria Math" pitchFamily="18" charset="0"/>
                <a:ea typeface="Cambria Math" pitchFamily="18" charset="0"/>
              </a:rPr>
              <a:t>Egyetemi </a:t>
            </a:r>
            <a:r>
              <a:rPr lang="hu-HU" sz="2200" u="sng" dirty="0">
                <a:latin typeface="Cambria Math" pitchFamily="18" charset="0"/>
                <a:ea typeface="Cambria Math" pitchFamily="18" charset="0"/>
              </a:rPr>
              <a:t>és ifjúsági felületek</a:t>
            </a:r>
            <a:r>
              <a:rPr lang="hu-HU" sz="2200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hu-HU" sz="2200" dirty="0" err="1">
                <a:latin typeface="Cambria Math" pitchFamily="18" charset="0"/>
                <a:ea typeface="Cambria Math" pitchFamily="18" charset="0"/>
              </a:rPr>
              <a:t>facebook</a:t>
            </a:r>
            <a:r>
              <a:rPr lang="hu-HU" sz="22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hu-HU" sz="2200" dirty="0" err="1">
                <a:latin typeface="Cambria Math" pitchFamily="18" charset="0"/>
                <a:ea typeface="Cambria Math" pitchFamily="18" charset="0"/>
              </a:rPr>
              <a:t>youtube</a:t>
            </a:r>
            <a:r>
              <a:rPr lang="hu-HU" sz="2200" dirty="0">
                <a:latin typeface="Cambria Math" pitchFamily="18" charset="0"/>
                <a:ea typeface="Cambria Math" pitchFamily="18" charset="0"/>
              </a:rPr>
              <a:t>, egyetemi </a:t>
            </a:r>
            <a:r>
              <a:rPr lang="hu-HU" sz="2200" dirty="0" smtClean="0">
                <a:latin typeface="Cambria Math" pitchFamily="18" charset="0"/>
                <a:ea typeface="Cambria Math" pitchFamily="18" charset="0"/>
              </a:rPr>
              <a:t>lapok</a:t>
            </a:r>
          </a:p>
          <a:p>
            <a:pPr marL="742950" lvl="1" indent="-285750" fontAlgn="base"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hu-HU" sz="2200" u="sng" dirty="0" smtClean="0">
                <a:latin typeface="Cambria Math" pitchFamily="18" charset="0"/>
                <a:ea typeface="Cambria Math" pitchFamily="18" charset="0"/>
              </a:rPr>
              <a:t>HÖOK-kapcsolat</a:t>
            </a:r>
            <a:r>
              <a:rPr lang="hu-HU" sz="2200" dirty="0" smtClean="0">
                <a:latin typeface="Cambria Math" pitchFamily="18" charset="0"/>
                <a:ea typeface="Cambria Math" pitchFamily="18" charset="0"/>
              </a:rPr>
              <a:t>: hallgatói csoportok közvetlen elérése</a:t>
            </a:r>
            <a:endParaRPr lang="hu-HU" sz="2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 descr="D:\Ablak\Kép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365" y="5574474"/>
            <a:ext cx="3498131" cy="116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10444" y="116632"/>
            <a:ext cx="8626052" cy="820886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4000" b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egyetemi sportkommunikáció</a:t>
            </a:r>
          </a:p>
        </p:txBody>
      </p:sp>
      <p:pic>
        <p:nvPicPr>
          <p:cNvPr id="8" name="Kép 3" descr="uj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245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3605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639663" y="1112972"/>
            <a:ext cx="8229600" cy="79208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hu-HU" sz="2300" i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Cambria Math" pitchFamily="18" charset="0"/>
                <a:cs typeface="Cambria Math" pitchFamily="18" charset="0"/>
              </a:rPr>
              <a:t>„</a:t>
            </a:r>
            <a:r>
              <a:rPr lang="hu-HU" sz="2300" i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Nincs minőségi felsőoktatás </a:t>
            </a:r>
            <a:br>
              <a:rPr lang="hu-HU" sz="2300" i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hu-HU" sz="2300" i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minőségi felsőoktatási sport nélkül</a:t>
            </a:r>
            <a:r>
              <a:rPr lang="hu-HU" sz="2300" i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Cambria Math" pitchFamily="18" charset="0"/>
                <a:cs typeface="Cambria Math" pitchFamily="18" charset="0"/>
              </a:rPr>
              <a:t>”</a:t>
            </a:r>
            <a:endParaRPr lang="hu-HU" sz="2300" cap="all" dirty="0"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319" name="Picture 2" descr="D:\Ablak\Ké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4581525"/>
            <a:ext cx="230663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410444" y="116632"/>
            <a:ext cx="8194004" cy="8208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4000" b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Az egyetemi sport jelentősége</a:t>
            </a:r>
            <a:endParaRPr lang="hu-HU" sz="4000" cap="all" dirty="0"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10" name="Kép 9" descr="ujlogo.jp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8216635" y="5930635"/>
            <a:ext cx="927365" cy="927365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251520" y="2132856"/>
            <a:ext cx="8640960" cy="3985369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300" b="1" u="sng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felsőoktatási sport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3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felsőoktatási intézmény vonzerejének növelője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3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tanulmányi - szakmai munka komoly segítője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3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az értelmiségnevelés eszköze, értékrend alakító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3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közösségteremtő </a:t>
            </a:r>
            <a:endParaRPr lang="hu-HU" sz="33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3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jelentős népegészségügyi kérdés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3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mintaadó a társadalomban</a:t>
            </a:r>
          </a:p>
        </p:txBody>
      </p:sp>
    </p:spTree>
    <p:extLst>
      <p:ext uri="{BB962C8B-B14F-4D97-AF65-F5344CB8AC3E}">
        <p14:creationId xmlns:p14="http://schemas.microsoft.com/office/powerpoint/2010/main" val="6860180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artalom helye 2"/>
          <p:cNvSpPr txBox="1">
            <a:spLocks/>
          </p:cNvSpPr>
          <p:nvPr/>
        </p:nvSpPr>
        <p:spPr bwMode="auto">
          <a:xfrm>
            <a:off x="2915096" y="1556792"/>
            <a:ext cx="61214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358775" indent="-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ts val="300"/>
              </a:spcBef>
              <a:buFont typeface="Arial" charset="0"/>
              <a:buNone/>
            </a:pP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Alapinfrastruktúra fejlesztés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Felsőoktatási sportingatlan-kataszter 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Kiemelt sportágakban alapinfrastruktúra fejlesztése és biztosítása</a:t>
            </a:r>
          </a:p>
          <a:p>
            <a:pPr marL="0" lvl="1" indent="0">
              <a:spcBef>
                <a:spcPts val="300"/>
              </a:spcBef>
              <a:buNone/>
            </a:pPr>
            <a:r>
              <a:rPr lang="hu-HU" alt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EU 2014-20-as programok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Hiányzó </a:t>
            </a:r>
            <a:r>
              <a:rPr lang="hu-HU" altLang="hu-HU" sz="22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sportági infrastruktúra kialakítása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Sportág-specifikus eszközrendszer biztosítása</a:t>
            </a:r>
          </a:p>
          <a:p>
            <a:pPr>
              <a:spcBef>
                <a:spcPts val="300"/>
              </a:spcBef>
              <a:buFont typeface="Arial" charset="0"/>
              <a:buNone/>
            </a:pPr>
            <a:r>
              <a:rPr lang="hu-HU" altLang="hu-H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Tao-kedvezmény az egyetemi sportért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Az öt csapatsport </a:t>
            </a:r>
            <a:r>
              <a:rPr lang="hu-HU" altLang="hu-HU" sz="22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infrastruktúrája</a:t>
            </a:r>
            <a:endParaRPr lang="hu-HU" altLang="hu-HU" sz="2200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Egyetemi </a:t>
            </a:r>
            <a:r>
              <a:rPr lang="hu-HU" altLang="hu-HU" sz="22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bajnoki versenyrendszer</a:t>
            </a:r>
            <a:endParaRPr lang="hu-HU" altLang="hu-HU" sz="2200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spcBef>
                <a:spcPts val="300"/>
              </a:spcBef>
              <a:buFont typeface="Arial" charset="0"/>
              <a:buNone/>
            </a:pPr>
            <a:r>
              <a:rPr lang="hu-HU" alt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Tüskecsarnok (2014-2015)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2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Kiemelt Egyetemi Sportközpont (szabadidő és versenysport)</a:t>
            </a:r>
            <a:endParaRPr lang="hu-HU" altLang="hu-HU" sz="2200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23555" name="Picture 2" descr="D:\Ablak\Kép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17675"/>
            <a:ext cx="2409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Kép 3" descr="uj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163"/>
            <a:ext cx="12239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10444" y="116632"/>
            <a:ext cx="8626052" cy="82088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hu-HU" sz="4000" b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Sportinfrastruktúra-fejlesztés</a:t>
            </a:r>
            <a:endParaRPr lang="hu-HU" sz="4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830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179511" y="188640"/>
            <a:ext cx="8964487" cy="6921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dirty="0" smtClean="0">
                <a:solidFill>
                  <a:srgbClr val="336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A magyar egyetemi sport hálózata</a:t>
            </a:r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2339752" y="2780928"/>
            <a:ext cx="3600400" cy="2089015"/>
          </a:xfrm>
          <a:prstGeom prst="plaque">
            <a:avLst>
              <a:gd name="adj" fmla="val 641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Magyar </a:t>
            </a: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Egyetemi - Főiskolai Sportszövetség (MEFS)</a:t>
            </a:r>
            <a:endParaRPr lang="hu-HU" b="1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  <a:sym typeface="Wingdings" pitchFamily="2" charset="2"/>
              </a:rPr>
              <a:t>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nemzetközi részvétel szervezése (Universiade, EVB, EEJ, EEB)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versenyrendezés MEFOB, EB, VB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SPP és Sportirodák koordinálása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1584" y="1118394"/>
            <a:ext cx="3779912" cy="1536700"/>
          </a:xfrm>
          <a:prstGeom prst="wedgeRectCallout">
            <a:avLst>
              <a:gd name="adj1" fmla="val 40281"/>
              <a:gd name="adj2" fmla="val 5999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„Szabályozók”</a:t>
            </a:r>
            <a:endParaRPr lang="hu-HU" b="1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</a:t>
            </a:r>
            <a:r>
              <a:rPr lang="hu-HU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örvényi </a:t>
            </a:r>
            <a:r>
              <a:rPr lang="hu-HU" i="1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és </a:t>
            </a:r>
            <a:r>
              <a:rPr lang="hu-HU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finanszírozási keretek</a:t>
            </a:r>
            <a:endParaRPr lang="hu-HU" i="1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  <a:sym typeface="Wingdings" pitchFamily="2" charset="2"/>
              </a:rPr>
              <a:t>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Országgyűlés 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Kulturális Bizottsága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Emberi Erőforrás Minisztérium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-1" y="3069719"/>
            <a:ext cx="2073275" cy="3600450"/>
          </a:xfrm>
          <a:prstGeom prst="wedgeRectCallout">
            <a:avLst>
              <a:gd name="adj1" fmla="val 62495"/>
              <a:gd name="adj2" fmla="val -765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Partnerek</a:t>
            </a:r>
          </a:p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hu-HU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Sportszakmai háttér</a:t>
            </a:r>
            <a:endParaRPr lang="hu-HU" i="1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  <a:sym typeface="Wingdings" pitchFamily="2" charset="2"/>
              </a:rPr>
              <a:t>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MOB</a:t>
            </a:r>
            <a:b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</a:b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sportági </a:t>
            </a:r>
            <a:r>
              <a:rPr lang="hu-HU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szöv.-ek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FISU, EUSA</a:t>
            </a:r>
            <a:b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</a:b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diáksport </a:t>
            </a:r>
            <a:r>
              <a:rPr lang="hu-HU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szöv.-ek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HÖOK, DOSZ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egészségfejlesztési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és sportszakmai 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szervezetek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156324" y="1124744"/>
            <a:ext cx="2987675" cy="3528219"/>
          </a:xfrm>
          <a:prstGeom prst="wedgeRectCallout">
            <a:avLst>
              <a:gd name="adj1" fmla="val -69126"/>
              <a:gd name="adj2" fmla="val -326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„Tulajdonosok”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Tagok és támogatók</a:t>
            </a:r>
            <a:endParaRPr lang="hu-HU" i="1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  <a:sym typeface="Wingdings" pitchFamily="2" charset="2"/>
              </a:rPr>
              <a:t>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Tagok</a:t>
            </a:r>
            <a:endParaRPr lang="hu-HU" b="1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35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felsőoktatási intézmény, </a:t>
            </a:r>
            <a:endParaRPr lang="hu-HU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27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egyetemi 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sportegyesület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200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ezer nappali 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hallgató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3000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versenysportoló </a:t>
            </a:r>
            <a:endParaRPr lang="hu-HU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Szponzorok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SportPont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Program és versenysport támogatók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311562" y="5084763"/>
            <a:ext cx="5257179" cy="1773237"/>
          </a:xfrm>
          <a:prstGeom prst="wedgeRectCallout">
            <a:avLst>
              <a:gd name="adj1" fmla="val 15293"/>
              <a:gd name="adj2" fmla="val -5017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2013-tól Intézményi </a:t>
            </a: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integrált </a:t>
            </a:r>
            <a:r>
              <a:rPr lang="hu-HU" b="1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sportirodák </a:t>
            </a: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/>
            </a:r>
            <a:b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</a:b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(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TÁMOP és MOB/EMMI forrásból)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u="sng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Konvergencia </a:t>
            </a:r>
            <a:r>
              <a:rPr lang="hu-HU" u="sng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régiókban </a:t>
            </a:r>
            <a:r>
              <a:rPr lang="hu-HU" u="sng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13 db: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DE, DF, EJF, EKF, KF, ME, NYF, </a:t>
            </a:r>
            <a:r>
              <a:rPr lang="hu-HU" dirty="0" err="1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NyME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, PTE, SZE, SZF, SZTE, 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u="sng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Közép-magyarországi régióban </a:t>
            </a:r>
            <a:r>
              <a:rPr lang="hu-HU" u="sng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10 </a:t>
            </a:r>
            <a:r>
              <a:rPr lang="hu-HU" u="sng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db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: BCE, BGF, BME, ELTE, 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KJF, KRE, NKE,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OE, SE, SZIE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 flipH="1">
            <a:off x="6156325" y="4652963"/>
            <a:ext cx="431800" cy="4318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4643438" y="4868864"/>
            <a:ext cx="0" cy="2158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1877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blak\2012-Olimpia_egyetemi-sportol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30693"/>
            <a:ext cx="8064896" cy="559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410444" y="116632"/>
            <a:ext cx="8626052" cy="820886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4000" b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Köszönöm a figyelmet!</a:t>
            </a:r>
          </a:p>
        </p:txBody>
      </p:sp>
      <p:pic>
        <p:nvPicPr>
          <p:cNvPr id="7" name="Kép 3" descr="uj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87687"/>
            <a:ext cx="12239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3990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841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10444" y="116632"/>
            <a:ext cx="8049988" cy="8208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Nemzetközi egyetemi sport</a:t>
            </a:r>
            <a:endParaRPr kumimoji="0" lang="hu-HU" sz="4000" b="0" i="0" u="none" strike="noStrike" kern="1200" cap="all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10444" y="1268760"/>
            <a:ext cx="8481862" cy="547402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R="0" lvl="0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hu-HU" sz="2400" u="sng" dirty="0" smtClean="0">
                <a:latin typeface="Cambria Math" pitchFamily="18" charset="0"/>
                <a:ea typeface="Cambria Math" pitchFamily="18" charset="0"/>
              </a:rPr>
              <a:t>FISU</a:t>
            </a:r>
          </a:p>
          <a:p>
            <a:pPr marL="342900" marR="0" lvl="0" indent="-342900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Nyári és Téli Universiade (páratlan évek)</a:t>
            </a:r>
          </a:p>
          <a:p>
            <a:pPr marL="800100" lvl="1" indent="-342900" fontAlgn="auto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„Hallgatói Olimpia”: a test és a szellem egysége</a:t>
            </a:r>
          </a:p>
          <a:p>
            <a:pPr marL="800100" lvl="1" indent="-342900" fontAlgn="auto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15-25 sportág, 5-8 ezer sportoló</a:t>
            </a:r>
          </a:p>
          <a:p>
            <a:pPr marL="800100" lvl="1" indent="-342900" fontAlgn="auto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hu-HU" sz="2400" dirty="0" err="1" smtClean="0">
                <a:latin typeface="Cambria Math" pitchFamily="18" charset="0"/>
                <a:ea typeface="Cambria Math" pitchFamily="18" charset="0"/>
              </a:rPr>
              <a:t>Universiade-falu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, az Olimpiai előszobája</a:t>
            </a:r>
          </a:p>
          <a:p>
            <a:pPr marL="800100" lvl="1" indent="-342900" fontAlgn="auto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„Világkupa” színvonal, kvalifikáció</a:t>
            </a:r>
          </a:p>
          <a:p>
            <a:pPr marL="342900" marR="0" lvl="0" indent="-342900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Egyetemi Világbajnokságok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páros évek)</a:t>
            </a:r>
          </a:p>
          <a:p>
            <a:pPr marL="800100" lvl="1" indent="-342900" fontAlgn="auto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hu-HU" sz="2400" noProof="0" dirty="0" smtClean="0">
                <a:latin typeface="Cambria Math" pitchFamily="18" charset="0"/>
                <a:ea typeface="Cambria Math" pitchFamily="18" charset="0"/>
              </a:rPr>
              <a:t>egész éves program, 30-35 sportág</a:t>
            </a:r>
            <a:endParaRPr kumimoji="0" lang="hu-HU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hu-HU" sz="2400" u="sng" dirty="0" smtClean="0">
                <a:latin typeface="Cambria Math" pitchFamily="18" charset="0"/>
                <a:ea typeface="Cambria Math" pitchFamily="18" charset="0"/>
              </a:rPr>
              <a:t>EUSA</a:t>
            </a:r>
            <a:endParaRPr kumimoji="0" lang="hu-HU" sz="2400" b="0" i="0" u="sng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Európai Egyetemi Játékok (páros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évek)</a:t>
            </a:r>
          </a:p>
          <a:p>
            <a:pPr marL="800100" lvl="1" indent="-342900" fontAlgn="auto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2012 óta, 10 sportágban</a:t>
            </a:r>
            <a:endParaRPr kumimoji="0" lang="hu-HU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Európai Egyetemek Bajnokság (páratlan évek)</a:t>
            </a:r>
          </a:p>
          <a:p>
            <a:pPr marL="800100" lvl="1" indent="-342900" fontAlgn="auto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2001 óta, 17 sportág</a:t>
            </a:r>
          </a:p>
        </p:txBody>
      </p:sp>
      <p:pic>
        <p:nvPicPr>
          <p:cNvPr id="7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254" y="560705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834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 rot="5400000">
            <a:off x="5760267" y="3096953"/>
            <a:ext cx="5832377" cy="72007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Nyári Universiadék</a:t>
            </a:r>
            <a:endParaRPr kumimoji="0" lang="hu-HU" sz="3600" b="1" i="0" u="none" strike="noStrike" kern="1200" cap="all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graphicFrame>
        <p:nvGraphicFramePr>
          <p:cNvPr id="5" name="Group 2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59477"/>
              </p:ext>
            </p:extLst>
          </p:nvPr>
        </p:nvGraphicFramePr>
        <p:xfrm>
          <a:off x="1331640" y="92557"/>
          <a:ext cx="6624736" cy="6728870"/>
        </p:xfrm>
        <a:graphic>
          <a:graphicData uri="http://schemas.openxmlformats.org/drawingml/2006/table">
            <a:tbl>
              <a:tblPr/>
              <a:tblGrid>
                <a:gridCol w="509123"/>
                <a:gridCol w="1264535"/>
                <a:gridCol w="596913"/>
                <a:gridCol w="511342"/>
                <a:gridCol w="511342"/>
                <a:gridCol w="524309"/>
                <a:gridCol w="583428"/>
                <a:gridCol w="524309"/>
                <a:gridCol w="735339"/>
                <a:gridCol w="864096"/>
              </a:tblGrid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Év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Város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II.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III.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IV.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V.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VI.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Országok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Sportolók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1959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Torino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985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1961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Sofia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1.270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1963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Porto </a:t>
                      </a: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Allegre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6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713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1965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Budapest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16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10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1.729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1967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Tokio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Magyarország nem vett részt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1.729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1970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Torino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6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0 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58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2.084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1973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Moscow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10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4.000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1975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Roma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38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468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1977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Sofia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6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2.939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1979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Mexico City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0 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94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2.974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Bucharest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2.912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Edmonton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0 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0 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76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2.400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Kobe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106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2.783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Zagreb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121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6.423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Duisburg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78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1.785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Sheffield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101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3.346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Buffalo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6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6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117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3.582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Fukuoka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161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3.949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Sicily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124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3.949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Palma de Mallorca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132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4.076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2001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Beijing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0 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6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165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4.484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2003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Daegu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7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174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4.462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2005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Izmir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131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5.338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2007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Bangkok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3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5</a:t>
                      </a: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152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6.093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2009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Belgrade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122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5.566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2011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Shenzhen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152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7.155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2013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Kazan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159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7.991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(27)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Összesen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113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90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105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84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91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77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zövegdoboz 6"/>
          <p:cNvSpPr txBox="1">
            <a:spLocks noChangeArrowheads="1"/>
          </p:cNvSpPr>
          <p:nvPr/>
        </p:nvSpPr>
        <p:spPr bwMode="auto">
          <a:xfrm rot="-5400000">
            <a:off x="-2176463" y="3768726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Magyar eredményesség a Nyári Universiadékon</a:t>
            </a:r>
          </a:p>
        </p:txBody>
      </p:sp>
      <p:pic>
        <p:nvPicPr>
          <p:cNvPr id="7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038" y="563245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2505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 rot="5400000">
            <a:off x="5760267" y="3096953"/>
            <a:ext cx="5832377" cy="72007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all" spc="0" normalizeH="0" baseline="0" dirty="0" err="1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TÉLi</a:t>
            </a:r>
            <a:r>
              <a:rPr kumimoji="0" lang="hu-HU" sz="3600" b="1" i="0" u="none" strike="noStrike" kern="1200" cap="all" spc="0" normalizeH="0" baseline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Universiadék</a:t>
            </a:r>
            <a:endParaRPr kumimoji="0" lang="hu-HU" sz="3600" b="1" i="0" u="none" strike="noStrike" kern="1200" cap="all" spc="0" normalizeH="0" baseline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graphicFrame>
        <p:nvGraphicFramePr>
          <p:cNvPr id="5" name="Group 2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26724"/>
              </p:ext>
            </p:extLst>
          </p:nvPr>
        </p:nvGraphicFramePr>
        <p:xfrm>
          <a:off x="1331637" y="150805"/>
          <a:ext cx="6624742" cy="6612373"/>
        </p:xfrm>
        <a:graphic>
          <a:graphicData uri="http://schemas.openxmlformats.org/drawingml/2006/table">
            <a:tbl>
              <a:tblPr/>
              <a:tblGrid>
                <a:gridCol w="504056"/>
                <a:gridCol w="1152128"/>
                <a:gridCol w="432048"/>
                <a:gridCol w="432048"/>
                <a:gridCol w="432048"/>
                <a:gridCol w="416969"/>
                <a:gridCol w="445001"/>
                <a:gridCol w="445001"/>
                <a:gridCol w="421227"/>
                <a:gridCol w="432048"/>
                <a:gridCol w="720080"/>
                <a:gridCol w="792088"/>
              </a:tblGrid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Év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Város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II.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III.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IV.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V.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VI.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VII.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VIII.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Országok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Sportolók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1960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Chamonix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15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145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1962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Villars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21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273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1964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Špindlerův</a:t>
                      </a: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Mlỳn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21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285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1966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Sestriere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28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434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1968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Innsbruck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1</a:t>
                      </a:r>
                      <a:endParaRPr kumimoji="0" lang="hu-H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1</a:t>
                      </a:r>
                      <a:endParaRPr kumimoji="0" lang="hu-H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26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424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1970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Rovaniemi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25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416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1972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Lake Placid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22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356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1975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Livigno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Magyarország nem vett részt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15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143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1978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Špindlerův</a:t>
                      </a: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Mlỳn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21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260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Jaca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28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394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Sofia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31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535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Belluno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29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538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Ŝtrbské</a:t>
                      </a: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Pleso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28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596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1989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Sofia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32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681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Sapporo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34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669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Zakopane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41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668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Jaca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41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765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Chonju-Muju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48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877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1999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Poprad</a:t>
                      </a: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Tatry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40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929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2001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Zakopane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41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1007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2003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Tarvisio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46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1266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2005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Innsbruck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50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1449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2007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Torino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48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1638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2009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Harbin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44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1545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2011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Erzurum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52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1593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2013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Trentino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51</a:t>
                      </a: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1725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(26)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Összesen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T="36005" marB="36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 charset="0"/>
                        </a:rPr>
                        <a:t> </a:t>
                      </a: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zövegdoboz 6"/>
          <p:cNvSpPr txBox="1">
            <a:spLocks noChangeArrowheads="1"/>
          </p:cNvSpPr>
          <p:nvPr/>
        </p:nvSpPr>
        <p:spPr bwMode="auto">
          <a:xfrm rot="-5400000">
            <a:off x="-2176463" y="3768726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Magyar eredményesség a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Téli </a:t>
            </a:r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Universiadékon</a:t>
            </a:r>
          </a:p>
        </p:txBody>
      </p:sp>
      <p:pic>
        <p:nvPicPr>
          <p:cNvPr id="7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038" y="563245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3669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187624" y="332656"/>
            <a:ext cx="7956376" cy="7200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Egyetemi világbajnokságok</a:t>
            </a:r>
            <a:endParaRPr kumimoji="0" lang="hu-HU" sz="3600" b="1" i="0" u="none" strike="noStrike" kern="1200" cap="all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1403350" y="1412875"/>
            <a:ext cx="7489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Magyar eredményesség az Egyetemi Világbajnokságokon 2000-től</a:t>
            </a:r>
          </a:p>
        </p:txBody>
      </p:sp>
      <p:graphicFrame>
        <p:nvGraphicFramePr>
          <p:cNvPr id="6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94017"/>
              </p:ext>
            </p:extLst>
          </p:nvPr>
        </p:nvGraphicFramePr>
        <p:xfrm>
          <a:off x="445591" y="2132857"/>
          <a:ext cx="8425185" cy="4392489"/>
        </p:xfrm>
        <a:graphic>
          <a:graphicData uri="http://schemas.openxmlformats.org/drawingml/2006/table">
            <a:tbl>
              <a:tblPr/>
              <a:tblGrid>
                <a:gridCol w="740284"/>
                <a:gridCol w="1456636"/>
                <a:gridCol w="1364701"/>
                <a:gridCol w="614534"/>
                <a:gridCol w="614534"/>
                <a:gridCol w="614534"/>
                <a:gridCol w="588180"/>
                <a:gridCol w="588180"/>
                <a:gridCol w="614534"/>
                <a:gridCol w="614534"/>
                <a:gridCol w="614534"/>
              </a:tblGrid>
              <a:tr h="55104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Év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sportágak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sportolók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I.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II.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III.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IV.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V.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VI.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VII.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VIII.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1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2000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83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1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2002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12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84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1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2004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12+1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101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7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9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1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2006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131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1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2008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148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1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2010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142 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7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7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1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2012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10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78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9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7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1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Össz</a:t>
                      </a: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.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767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25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40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48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22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33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21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18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7</a:t>
                      </a:r>
                    </a:p>
                  </a:txBody>
                  <a:tcPr marL="7776" marR="7776" marT="777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5072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66626"/>
            <a:ext cx="7416824" cy="850106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VI. Európai Egyetemek Karate Bajnoksága</a:t>
            </a:r>
            <a:endParaRPr lang="hu-HU" sz="3200" b="1" dirty="0">
              <a:solidFill>
                <a:srgbClr val="3366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280920" cy="3384376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hu-HU" sz="1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Budapest (Budaörs), 2013. július 18-21.</a:t>
            </a:r>
          </a:p>
          <a:p>
            <a:pPr>
              <a:defRPr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Első hazai rendezésű egyetemi Európa-bajnokság</a:t>
            </a:r>
          </a:p>
          <a:p>
            <a:pPr>
              <a:defRPr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27 ország, 127 felsőoktatási intézmény, 350 résztvevő</a:t>
            </a:r>
          </a:p>
          <a:p>
            <a:pPr>
              <a:defRPr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Szállás: BME Schönherz kollégium</a:t>
            </a:r>
          </a:p>
          <a:p>
            <a:pPr>
              <a:defRPr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Versenyhelyszín: Budaörsi Sportcsarnok</a:t>
            </a:r>
          </a:p>
          <a:p>
            <a:pPr>
              <a:buNone/>
              <a:defRPr/>
            </a:pPr>
            <a:r>
              <a:rPr lang="hu-HU" sz="1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Magyar eredmények:</a:t>
            </a:r>
          </a:p>
          <a:p>
            <a:pPr>
              <a:buFontTx/>
              <a:buChar char="-"/>
              <a:defRPr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arany: 	</a:t>
            </a:r>
            <a:r>
              <a:rPr lang="hu-HU" sz="18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Tadissi</a:t>
            </a: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Yves </a:t>
            </a:r>
            <a:r>
              <a:rPr lang="hu-HU" sz="18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Martial</a:t>
            </a: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(Nemzeti Közszolgálati Egyetem)</a:t>
            </a:r>
          </a:p>
          <a:p>
            <a:pPr>
              <a:buNone/>
              <a:defRPr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    	Bartha Nikola</a:t>
            </a:r>
          </a:p>
          <a:p>
            <a:pPr>
              <a:buFontTx/>
              <a:buChar char="-"/>
              <a:defRPr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bronz: 	Molnár Réka (Nemzeti Közszolgálati Egyetem)</a:t>
            </a:r>
          </a:p>
          <a:p>
            <a:pPr>
              <a:buNone/>
              <a:defRPr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Virág András (Óbudai Egyetem)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476672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2"/>
          <a:stretch/>
        </p:blipFill>
        <p:spPr>
          <a:xfrm>
            <a:off x="3131840" y="4869160"/>
            <a:ext cx="2880000" cy="1803213"/>
          </a:xfrm>
          <a:prstGeom prst="rect">
            <a:avLst/>
          </a:prstGeom>
        </p:spPr>
      </p:pic>
      <p:pic>
        <p:nvPicPr>
          <p:cNvPr id="1026" name="Picture 2" descr="D:\Ablak\Cultural show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869160"/>
            <a:ext cx="2770768" cy="18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blak\karateeb_mefs_130719_nmcs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59" y="4860279"/>
            <a:ext cx="2850691" cy="181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14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-3" b="15915"/>
          <a:stretch/>
        </p:blipFill>
        <p:spPr bwMode="auto">
          <a:xfrm>
            <a:off x="6593249" y="4077072"/>
            <a:ext cx="23712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800" y="188640"/>
            <a:ext cx="8409656" cy="720080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VII. Európai Egyetemek Rögbi 7-es Bajnoksága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Gödöllő, 2015. július.</a:t>
            </a:r>
          </a:p>
          <a:p>
            <a:pPr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Partnerek:	- Szent István Egyetem</a:t>
            </a:r>
          </a:p>
          <a:p>
            <a:pPr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- Gödöllő Város Önkormányzata</a:t>
            </a:r>
          </a:p>
          <a:p>
            <a:pPr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- Magyar Rögbi Szövetség</a:t>
            </a:r>
          </a:p>
          <a:p>
            <a:pPr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Résztvevők: 	- 16 férfi, 16 női csapat nevezhető	</a:t>
            </a:r>
          </a:p>
          <a:p>
            <a:pPr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Versenyhelyszín: 	egyetemi és városi létesítmények</a:t>
            </a:r>
          </a:p>
          <a:p>
            <a:pPr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- 3 pálya a csoportmérkőzésekhez</a:t>
            </a:r>
          </a:p>
          <a:p>
            <a:pPr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- 1 pálya a döntőkhöz</a:t>
            </a:r>
          </a:p>
          <a:p>
            <a:pPr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Szállás:	- SZIE kollégiumok</a:t>
            </a:r>
          </a:p>
          <a:p>
            <a:pPr>
              <a:buNone/>
            </a:pPr>
            <a:endParaRPr lang="hu-HU" sz="2400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6796" y="548680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63240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468313" y="1341438"/>
            <a:ext cx="8135937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alt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Az egészségügyi Világszervezet (WHO) meghatározása szerint: </a:t>
            </a:r>
            <a:r>
              <a:rPr lang="hu-HU" altLang="hu-H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</a:t>
            </a:r>
            <a:r>
              <a:rPr lang="hu-HU" alt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teljes testi, szellemi és szociális jóllét állapota, nem csupán a betegség, illetve a testi fogyatékosság hiánya.”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alt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Alapvető emberi, illetve természeti érték. A testi, szellemi és a lelki működések egyensúlyának következtében áll fenn. Ennek feltétele a személyek kapcsolatának harmóniája (társadalmi, szociális feltétel) és a természeti környezettel való kapcsolat harmóniája (ökológiai feltétel).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2267743" y="188640"/>
            <a:ext cx="4537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000" b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Az egészség 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8216635" y="5930635"/>
            <a:ext cx="927365" cy="927365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97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568952" cy="854968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XI. Birkózó Egyetemi Világbajnokság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6480720" cy="4608512"/>
          </a:xfrm>
        </p:spPr>
        <p:txBody>
          <a:bodyPr/>
          <a:lstStyle/>
          <a:p>
            <a:pPr>
              <a:buNone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Pécs, 2014. július 7-12.</a:t>
            </a:r>
          </a:p>
          <a:p>
            <a:pPr>
              <a:buNone/>
            </a:pPr>
            <a:r>
              <a:rPr lang="hu-HU" sz="2000" u="sng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Előzmények: 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Egyetemi Világbajnokságok (EVB) páros években, több, mint 30 sportágban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Egyeztetések sportszövetségekkel, felsőoktatási intézményekkel </a:t>
            </a:r>
          </a:p>
          <a:p>
            <a:pPr>
              <a:buNone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MEFS döntés: Birkózás, Pécsi Tudományegyetem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Pályázat beadása (Nemzetközi Egyetemi Sportszövetség, FISU) – 2011. márc.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Pályázat prezentációja – 2011. május, Lausanne</a:t>
            </a:r>
          </a:p>
          <a:p>
            <a:pPr>
              <a:buFontTx/>
              <a:buChar char="-"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fontos: stabil költségvetés, támogatottság (EMMI, PTE, Pécs </a:t>
            </a:r>
            <a:r>
              <a:rPr lang="hu-HU" sz="2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MjV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, MBSZ), szállás, étkezés, szállítás, VIP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FISU Végrehajtó Bizottság egyhangú döntése 2011. május: 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3372" y="634156"/>
            <a:ext cx="850628" cy="850628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K:\Birkozas-2014\Wrestling_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84784"/>
            <a:ext cx="1944216" cy="4352919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907704" y="607865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Pécs rendezheti a 2014. évi birkózó </a:t>
            </a:r>
            <a:r>
              <a:rPr lang="hu-HU" sz="24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EVB-t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516453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568952" cy="854968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XI. Birkózó Egyetemi Világbajnokság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3372" y="634156"/>
            <a:ext cx="850628" cy="850628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K:\Birkozas-2014\Wrestling_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84784"/>
            <a:ext cx="1944216" cy="4352919"/>
          </a:xfrm>
          <a:prstGeom prst="rect">
            <a:avLst/>
          </a:prstGeom>
          <a:noFill/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323850" y="1341438"/>
            <a:ext cx="6480175" cy="51839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u="sng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Indokolás</a:t>
            </a:r>
          </a:p>
          <a:p>
            <a:pPr>
              <a:buNone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Pécs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Európa Kulturális Fővárosa 2010  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–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2014 EVB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Nemzetközi ismertség, idegenforgalom</a:t>
            </a:r>
            <a:endParaRPr lang="hu-HU" sz="2000" b="1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>
              <a:buNone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PTE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Nemzetközi hírnév, ismertség, kapcsolatok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Hazai és nemzetközi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kommunikáció: PR 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-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„</a:t>
            </a:r>
            <a:r>
              <a:rPr lang="hu-HU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brand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” 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Szervezési tapasztalat, szakértelem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Sportos egyetem – több élsportoló</a:t>
            </a:r>
          </a:p>
          <a:p>
            <a:pPr>
              <a:buNone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MBSZ	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Sikeres rendezés – további presztízsnövelés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Rendezési szakmai tapasztalat </a:t>
            </a:r>
            <a:b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</a:b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– speciális feltételek (FISU szabályzat)</a:t>
            </a:r>
          </a:p>
          <a:p>
            <a:pPr>
              <a:buNone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MEFS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Folyamatos nemzetközi jelenlét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Középtávú cél: Universiade rendezés</a:t>
            </a:r>
          </a:p>
          <a:p>
            <a:pPr>
              <a:buNone/>
            </a:pP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(szélesebb horizonton: Olimpia)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Sportdiplomácia – FISU döntéshozatal</a:t>
            </a:r>
          </a:p>
          <a:p>
            <a:pPr>
              <a:buNone/>
            </a:pPr>
            <a:endParaRPr lang="hu-HU" sz="2000" u="sng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>
              <a:buNone/>
            </a:pPr>
            <a:endParaRPr lang="hu-HU" sz="2000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507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568952" cy="854968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XI. Birkózó Egyetemi Világbajnokság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3372" y="634156"/>
            <a:ext cx="850628" cy="850628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K:\Birkozas-2014\Wrestling_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84784"/>
            <a:ext cx="1944216" cy="4352919"/>
          </a:xfrm>
          <a:prstGeom prst="rect">
            <a:avLst/>
          </a:prstGeom>
          <a:noFill/>
        </p:spPr>
      </p:pic>
      <p:sp>
        <p:nvSpPr>
          <p:cNvPr id="8" name="Tartalom helye 2"/>
          <p:cNvSpPr txBox="1">
            <a:spLocks/>
          </p:cNvSpPr>
          <p:nvPr/>
        </p:nvSpPr>
        <p:spPr bwMode="auto">
          <a:xfrm>
            <a:off x="179512" y="1340768"/>
            <a:ext cx="684076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hu-HU" sz="2000" u="sng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Feladatok:</a:t>
            </a:r>
          </a:p>
          <a:p>
            <a:pPr>
              <a:buFont typeface="Wingdings 2" pitchFamily="18" charset="2"/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Együttműködési megállapodás: MEFS, MBSZ, PTE, Pécs </a:t>
            </a:r>
            <a:r>
              <a:rPr lang="hu-HU" sz="2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MjV</a:t>
            </a:r>
            <a:endParaRPr lang="hu-HU" sz="2000" b="1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PTE:	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Főszervező</a:t>
            </a:r>
          </a:p>
          <a:p>
            <a:pPr>
              <a:buFont typeface="Wingdings 2" pitchFamily="18" charset="2"/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Koordinációs feladatok:  akkreditáció, szállás, </a:t>
            </a:r>
            <a:b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</a:b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étkezés, transzfer, kommunikáció, protokoll stb.</a:t>
            </a:r>
          </a:p>
          <a:p>
            <a:pPr>
              <a:buNone/>
            </a:pP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MBSZ:	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Szakmai 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feladatok, technikai háttér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Sportszakmai know-how, kommunikáció támogatása</a:t>
            </a:r>
          </a:p>
          <a:p>
            <a:pPr>
              <a:buNone/>
            </a:pP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Hazai csapat felkészítése, szerepeltetése</a:t>
            </a:r>
            <a:endParaRPr lang="hu-HU" sz="2000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>
              <a:buNone/>
            </a:pP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Pécs 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: </a:t>
            </a: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Helyi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szállítás</a:t>
            </a:r>
            <a:endParaRPr lang="hu-HU" sz="2000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>
              <a:buNone/>
            </a:pP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VIP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, vendéglátás</a:t>
            </a:r>
          </a:p>
          <a:p>
            <a:pPr>
              <a:buNone/>
            </a:pP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Versenyhelyszín 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biztosítása</a:t>
            </a:r>
          </a:p>
          <a:p>
            <a:pPr>
              <a:buFont typeface="Wingdings 2" pitchFamily="18" charset="2"/>
              <a:buNone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MEFS:	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FISU kapcsolattartás</a:t>
            </a:r>
          </a:p>
          <a:p>
            <a:pPr>
              <a:buFont typeface="Wingdings 2" pitchFamily="18" charset="2"/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</a:t>
            </a:r>
            <a:r>
              <a:rPr lang="hu-HU" sz="2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FISU-tapasztalatok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, minőségbiztosítás</a:t>
            </a:r>
          </a:p>
          <a:p>
            <a:pPr>
              <a:buFont typeface="Wingdings 2" pitchFamily="18" charset="2"/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Kommunikáció támogatása</a:t>
            </a:r>
          </a:p>
        </p:txBody>
      </p:sp>
    </p:spTree>
    <p:extLst>
      <p:ext uri="{BB962C8B-B14F-4D97-AF65-F5344CB8AC3E}">
        <p14:creationId xmlns:p14="http://schemas.microsoft.com/office/powerpoint/2010/main" val="26144399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568952" cy="854968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XI. Birkózó Egyetemi Világbajnokság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3372" y="634156"/>
            <a:ext cx="850628" cy="850628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323528" y="1380616"/>
            <a:ext cx="6840760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u="sng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FISU elvárások: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Stabil háttér: 		állami, szakmai, szervezeti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Résztvevőknek: 	színvonalas szállás, étkezés, szállítás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Kiemelt terület: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kommunikáció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,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promóció, értékteremtés</a:t>
            </a:r>
            <a:endParaRPr lang="hu-HU" sz="2000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Stabil költségvetés:</a:t>
            </a:r>
          </a:p>
        </p:txBody>
      </p:sp>
      <p:pic>
        <p:nvPicPr>
          <p:cNvPr id="7" name="Picture 3" descr="C:\Gyuri\Képek\Logók\FISU emb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624062"/>
            <a:ext cx="1428750" cy="1457325"/>
          </a:xfrm>
          <a:prstGeom prst="rect">
            <a:avLst/>
          </a:prstGeom>
          <a:noFill/>
        </p:spPr>
      </p:pic>
      <p:sp>
        <p:nvSpPr>
          <p:cNvPr id="9" name="Tartalom helye 2"/>
          <p:cNvSpPr txBox="1">
            <a:spLocks/>
          </p:cNvSpPr>
          <p:nvPr/>
        </p:nvSpPr>
        <p:spPr bwMode="auto">
          <a:xfrm>
            <a:off x="1661927" y="3356992"/>
            <a:ext cx="633670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Bevételek:	EMMI			10,0 m Ft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PTE			20,0 m Ft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Részvételi díjak		</a:t>
            </a:r>
            <a:r>
              <a:rPr lang="hu-HU" sz="1800" u="sng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23,0 m Ft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</a:t>
            </a:r>
            <a:r>
              <a:rPr lang="hu-HU" sz="1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Összesen:		53,0 m Ft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hu-HU" sz="1800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Kiadások:	Ellátás 		</a:t>
            </a:r>
            <a:r>
              <a:rPr lang="hu-HU" sz="18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</a:t>
            </a: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29,0 m Ft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Versenyrendezés		10,0 m Ft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Szolgáltatás		   5,0 m Ft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Kommunikáció		   1,6 m Ft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Működés			   3,5 m Ft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Egyéb			</a:t>
            </a:r>
            <a:r>
              <a:rPr lang="hu-HU" sz="1800" u="sng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3,9 m Ft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hu-HU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</a:t>
            </a:r>
            <a:r>
              <a:rPr lang="hu-HU" sz="1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Összesen:		53,0 m Ft</a:t>
            </a:r>
          </a:p>
        </p:txBody>
      </p:sp>
    </p:spTree>
    <p:extLst>
      <p:ext uri="{BB962C8B-B14F-4D97-AF65-F5344CB8AC3E}">
        <p14:creationId xmlns:p14="http://schemas.microsoft.com/office/powerpoint/2010/main" val="413738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60884"/>
            <a:ext cx="8064896" cy="891852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XX. Tájékozódási Futó Egyetemi VB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628800"/>
            <a:ext cx="7992888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Miskolc, 2016. július</a:t>
            </a:r>
          </a:p>
          <a:p>
            <a:pPr>
              <a:buNone/>
            </a:pPr>
            <a:endParaRPr lang="hu-HU" sz="2000" b="1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Pályázat beadása:	2013. augusztus (2 pályázó)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Prezentáció:		2013. október, Brüsszel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FISU döntés:		2013. november, Brüsszel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Partnerek:		ME, MTFSZ, Miskolc </a:t>
            </a:r>
            <a:r>
              <a:rPr lang="hu-HU" sz="2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MjV</a:t>
            </a:r>
            <a:endParaRPr lang="hu-HU" sz="2000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>
              <a:buNone/>
            </a:pPr>
            <a:endParaRPr lang="hu-HU" sz="2000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Miskolc „tájfutó” város	1986, 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. EVB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	2009, felnőtt vb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Várható résztvevők:	350-400 fő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Versenyközpont:		Egyetemváros</a:t>
            </a:r>
          </a:p>
          <a:p>
            <a:pPr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Versenyhelyszín:		Bükk, Miskolc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6248" y="795276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09120"/>
            <a:ext cx="2957885" cy="19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405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782" y="188640"/>
            <a:ext cx="8796706" cy="86409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Budapesti Nyári Universiade pályázat, 2019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908720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971600" y="1556792"/>
            <a:ext cx="7992888" cy="4968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Aktualitás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Sport, mint kormányzati prioritás: Sporttörvény, Nemzeti Sportstratégia, „Sportoló nemzet”</a:t>
            </a:r>
          </a:p>
          <a:p>
            <a:pPr>
              <a:spcBef>
                <a:spcPts val="0"/>
              </a:spcBef>
              <a:buNone/>
            </a:pPr>
            <a:endParaRPr lang="hu-HU" sz="1200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A sport finanszírozása: 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- </a:t>
            </a:r>
            <a:r>
              <a:rPr lang="hu-HU" sz="24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L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átvány-csapatsportágak (Tao-kedvezmény)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- 16 kiemelt sportág támogatása (2020-ig)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- egyéb kiemelt sportági támogatások</a:t>
            </a:r>
          </a:p>
          <a:p>
            <a:pPr>
              <a:spcBef>
                <a:spcPts val="0"/>
              </a:spcBef>
              <a:buNone/>
            </a:pPr>
            <a:endParaRPr lang="hu-HU" sz="1200" dirty="0" smtClean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Létesítményfejlesztési tervek 2010-2020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- élsport és utánpótlás-nevelés számára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- szabadidősport fejlesztése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			- 2020-ig minden sportágban nemzetközi</a:t>
            </a:r>
          </a:p>
          <a:p>
            <a:pPr>
              <a:spcBef>
                <a:spcPts val="0"/>
              </a:spcBef>
              <a:buNone/>
            </a:pP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			   rendezésére alkalmas létesítmények</a:t>
            </a:r>
          </a:p>
        </p:txBody>
      </p:sp>
      <p:pic>
        <p:nvPicPr>
          <p:cNvPr id="8" name="Picture 2" descr="K:\nyuniv2019-palyazat\Prezentáció\Universiade 2019 Budapest - Presentation 131109 Brussels\content\data\repo\956567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08894"/>
            <a:ext cx="2448272" cy="1631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813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782" y="188640"/>
            <a:ext cx="8796706" cy="86409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Budapesti Nyári Universiade pályázat, 2019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908720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64332" y="1268758"/>
            <a:ext cx="7992888" cy="532859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sport-köztestületek és szakszövetségek illeszkedő stratégiái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MOB Sportfejlesztési irányai és területei 2012</a:t>
            </a:r>
          </a:p>
          <a:p>
            <a:pPr lvl="1"/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EMMI, MOB sportirányítás</a:t>
            </a:r>
          </a:p>
          <a:p>
            <a:pPr lvl="1"/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MOB: integrált szervezet – tagozat szintű fejlesztési tervek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MEFS – Hajós Alfréd Terv 2013-2020</a:t>
            </a:r>
          </a:p>
          <a:p>
            <a:pPr lvl="0"/>
            <a:r>
              <a:rPr lang="hu-H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zakszövetségek sportági fejlesztési koncepciói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Kötelező sportágak</a:t>
            </a:r>
          </a:p>
          <a:p>
            <a:pPr marL="342900" lvl="1" indent="-342900" defTabSz="1800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atlétika , íjászat , műugrás , RG, torna, úszás</a:t>
            </a:r>
          </a:p>
          <a:p>
            <a:pPr marL="342900" lvl="1" indent="-342900" defTabSz="1800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asztalitenisz,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judo, </a:t>
            </a:r>
            <a:r>
              <a:rPr lang="hu-H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taekwondo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tenisz , vívás</a:t>
            </a:r>
          </a:p>
          <a:p>
            <a:pPr marL="342900" lvl="1" indent="-342900" defTabSz="1800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kosárlabda, labdarúgás, röplabda , vízilabda</a:t>
            </a:r>
            <a:endParaRPr lang="hu-HU" sz="20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Választott sportágak</a:t>
            </a:r>
          </a:p>
          <a:p>
            <a:pPr marL="342900" lvl="1" indent="-342900" defTabSz="18000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kajak-kenu, kézilabda, öttusa</a:t>
            </a:r>
            <a:endParaRPr lang="hu-H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2" descr="K:\nyuniv2019-palyazat\Prezentáció\Universiade 2019 Budapest - Presentation 131109 Brussels\content\data\repo\951729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928" y="4365104"/>
            <a:ext cx="3099572" cy="2045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068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782" y="188640"/>
            <a:ext cx="8796706" cy="86409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Budapesti Nyári Universiade pályázat, 2019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908720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budapesti rendezés előnyei</a:t>
            </a:r>
          </a:p>
          <a:p>
            <a:pPr lvl="0">
              <a:spcBef>
                <a:spcPts val="0"/>
              </a:spcBef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illeszkedés a Magyarországon megrendezésre kerülő nagy nemzetközi sportesemények sorába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(2017 Ifjúsági olimpia; 2021 Vizes VB)</a:t>
            </a:r>
          </a:p>
          <a:p>
            <a:pPr lvl="0">
              <a:spcBef>
                <a:spcPts val="0"/>
              </a:spcBef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az 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Olimpiai Játékok megrendezéséhez vezető út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kiemelt állomása</a:t>
            </a:r>
          </a:p>
          <a:p>
            <a:pPr lvl="0">
              <a:spcBef>
                <a:spcPts val="0"/>
              </a:spcBef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jól kommunikálható, széles támogatást élvező, közkedvelt sportesemény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országimázs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építés</a:t>
            </a:r>
          </a:p>
          <a:p>
            <a:pPr lvl="0">
              <a:spcBef>
                <a:spcPts val="0"/>
              </a:spcBef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turizmus fellendítése,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kiemelkedő magyar termékek és szolgáltatások nemzetközi pozícionálása</a:t>
            </a:r>
          </a:p>
          <a:p>
            <a:pPr lvl="0">
              <a:spcBef>
                <a:spcPts val="0"/>
              </a:spcBef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megvalósuló fővárosi sport- és egyetemi infrastruktúra kihasználása</a:t>
            </a:r>
            <a:endParaRPr lang="hu-HU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spcBef>
                <a:spcPts val="0"/>
              </a:spcBef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egyetemi élsport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és 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egyetemi sportkultúra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erősítése</a:t>
            </a:r>
          </a:p>
          <a:p>
            <a:pPr lvl="0">
              <a:spcBef>
                <a:spcPts val="0"/>
              </a:spcBef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kiemelkedő sportolók kiválasztása, tehetséggondozás és megőrzés</a:t>
            </a:r>
            <a:endParaRPr lang="hu-HU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spcBef>
                <a:spcPts val="0"/>
              </a:spcBef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olimpiai kvalifikáció –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FISU-IOC tárgyalások eredményeként 2019-re az Universiade sportágak többsége kvalifikációs verseny lesz</a:t>
            </a:r>
          </a:p>
          <a:p>
            <a:pPr lvl="0">
              <a:spcBef>
                <a:spcPts val="0"/>
              </a:spcBef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magyar sikersportágak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pozíciójának erősítése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(öttusa, kajak-kenu, kézilabda)</a:t>
            </a:r>
          </a:p>
          <a:p>
            <a:pPr lvl="0">
              <a:spcBef>
                <a:spcPts val="0"/>
              </a:spcBef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sportdiplomácia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 potenciál erősítése</a:t>
            </a:r>
          </a:p>
          <a:p>
            <a:pPr lvl="0">
              <a:spcBef>
                <a:spcPts val="0"/>
              </a:spcBef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önkéntes program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kb. 20.000 önkéntes egyetemista bevonása</a:t>
            </a:r>
          </a:p>
        </p:txBody>
      </p:sp>
    </p:spTree>
    <p:extLst>
      <p:ext uri="{BB962C8B-B14F-4D97-AF65-F5344CB8AC3E}">
        <p14:creationId xmlns:p14="http://schemas.microsoft.com/office/powerpoint/2010/main" val="10957386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782" y="188640"/>
            <a:ext cx="8796706" cy="86409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Budapesti Nyári Universiade pályázat, 2019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908720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5280" y="1340768"/>
            <a:ext cx="3560824" cy="551723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Létesítmények 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„Universiade a városban” koncepció – költséghatékonyság, praktikusság, sportolói érdekek előtérben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Minden létesítmény megépül 2017-ig – már folyamatban lévő fejlesztések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Universiade falu – szociális bérlakás program</a:t>
            </a:r>
          </a:p>
        </p:txBody>
      </p:sp>
      <p:pic>
        <p:nvPicPr>
          <p:cNvPr id="6" name="Kép 5" descr="13 09 09 universiade helyszine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496" y="2420888"/>
            <a:ext cx="5311328" cy="37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22193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782" y="188640"/>
            <a:ext cx="8796706" cy="86409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Budapesti Nyári Universiade pályázat, 2019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908720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36004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Fenntarthatósági pontok a felsőoktatási sportban: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kapcsolódó kutatások a doktori iskolák bevonásával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sportlétesítmények zöldítése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egészséges életmód kampány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kerékpárbarát egyetemek</a:t>
            </a:r>
          </a:p>
          <a:p>
            <a:pPr lvl="0"/>
            <a:r>
              <a:rPr lang="hu-H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parasport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az egyetemi sportban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egyetemi sport és ökolábnyom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város rehabilitáció</a:t>
            </a:r>
          </a:p>
        </p:txBody>
      </p:sp>
      <p:pic>
        <p:nvPicPr>
          <p:cNvPr id="6" name="Picture 3" descr="C:\Documents and Settings\Kovács György\Asztal\kajak-ke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5" y="4195678"/>
            <a:ext cx="3816052" cy="2511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06021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323528" y="1219458"/>
            <a:ext cx="828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altLang="hu-HU" sz="2400" b="1" dirty="0"/>
              <a:t>Egészségminőség-görbe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hu-HU" altLang="hu-HU" sz="2400" b="1" dirty="0"/>
              <a:t> Egészségnevelés, </a:t>
            </a:r>
            <a:r>
              <a:rPr lang="hu-HU" altLang="hu-HU" sz="2400" b="1" dirty="0" err="1"/>
              <a:t>-fejlesztés</a:t>
            </a:r>
            <a:r>
              <a:rPr lang="hu-HU" altLang="hu-HU" sz="2400" b="1" dirty="0"/>
              <a:t>, </a:t>
            </a:r>
            <a:r>
              <a:rPr lang="hu-HU" altLang="hu-HU" sz="2400" b="1" dirty="0" err="1"/>
              <a:t>-kommunikáció</a:t>
            </a:r>
            <a:endParaRPr lang="hu-HU" altLang="hu-HU" sz="2400" b="1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hu-HU" altLang="hu-HU" sz="2400" b="1" dirty="0"/>
              <a:t> Megelőzés </a:t>
            </a:r>
            <a:r>
              <a:rPr lang="hu-HU" altLang="hu-HU" sz="2400" b="1" dirty="0" smtClean="0"/>
              <a:t>– </a:t>
            </a:r>
            <a:r>
              <a:rPr lang="hu-HU" altLang="hu-HU" sz="2400" b="1" dirty="0" smtClean="0">
                <a:solidFill>
                  <a:schemeClr val="tx2"/>
                </a:solidFill>
              </a:rPr>
              <a:t>Gyógyítás –</a:t>
            </a:r>
            <a:r>
              <a:rPr lang="hu-HU" altLang="hu-HU" sz="2400" b="1" dirty="0" smtClean="0"/>
              <a:t> Rehabilitáció</a:t>
            </a:r>
            <a:endParaRPr lang="hu-HU" altLang="hu-HU" sz="2400" b="1" dirty="0"/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2339975" y="133350"/>
            <a:ext cx="4537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000" b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Az egészségügy </a:t>
            </a:r>
          </a:p>
        </p:txBody>
      </p:sp>
      <p:pic>
        <p:nvPicPr>
          <p:cNvPr id="5124" name="Picture 2" descr="D:\Ablak\Life Cu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7" y="2944574"/>
            <a:ext cx="7697493" cy="37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 descr="ujlogo.jp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83594" y="5897451"/>
            <a:ext cx="927365" cy="927365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94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782" y="188640"/>
            <a:ext cx="8796706" cy="86409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Budapesti Nyári Universiade pályázat, 2019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908720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5892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hu-H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Szlogen: 	</a:t>
            </a:r>
            <a:r>
              <a:rPr lang="hu-H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„</a:t>
            </a:r>
            <a:r>
              <a:rPr lang="hu-HU" sz="21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Let</a:t>
            </a:r>
            <a:r>
              <a:rPr lang="hu-H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’s be </a:t>
            </a:r>
            <a:r>
              <a:rPr lang="hu-HU" sz="21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inspired</a:t>
            </a:r>
            <a:r>
              <a:rPr lang="hu-H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”</a:t>
            </a:r>
            <a:endParaRPr lang="hu-HU" sz="21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None/>
            </a:pPr>
            <a:r>
              <a:rPr lang="hu-H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Kabalafigura:	</a:t>
            </a:r>
            <a:r>
              <a:rPr lang="hu-H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Puli</a:t>
            </a:r>
          </a:p>
          <a:p>
            <a:pPr>
              <a:buNone/>
            </a:pPr>
            <a:endParaRPr lang="hu-HU" sz="1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buNone/>
            </a:pPr>
            <a:r>
              <a:rPr lang="hu-H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Marketing terv</a:t>
            </a:r>
          </a:p>
          <a:p>
            <a:pPr lvl="0"/>
            <a:r>
              <a:rPr lang="hu-H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Budapest, mint</a:t>
            </a:r>
          </a:p>
          <a:p>
            <a:pPr lvl="0">
              <a:spcBef>
                <a:spcPts val="300"/>
              </a:spcBef>
              <a:buNone/>
            </a:pPr>
            <a:r>
              <a:rPr lang="hu-H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		- központi és kedvelhető város</a:t>
            </a:r>
          </a:p>
          <a:p>
            <a:pPr lvl="0">
              <a:spcBef>
                <a:spcPts val="300"/>
              </a:spcBef>
              <a:buNone/>
            </a:pPr>
            <a:r>
              <a:rPr lang="hu-H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		- sportváros és sportos város</a:t>
            </a:r>
          </a:p>
          <a:p>
            <a:pPr lvl="0">
              <a:spcBef>
                <a:spcPts val="300"/>
              </a:spcBef>
              <a:buNone/>
            </a:pPr>
            <a:r>
              <a:rPr lang="hu-H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		- a nemzetközi egyetemváros</a:t>
            </a:r>
          </a:p>
          <a:p>
            <a:pPr lvl="0">
              <a:spcBef>
                <a:spcPts val="300"/>
              </a:spcBef>
              <a:buNone/>
            </a:pPr>
            <a:r>
              <a:rPr lang="hu-H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		- nagy hagyományú és nyitott </a:t>
            </a:r>
            <a:r>
              <a:rPr lang="hu-H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kultúrváros</a:t>
            </a:r>
            <a:endParaRPr lang="hu-HU" sz="21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spcBef>
                <a:spcPts val="300"/>
              </a:spcBef>
              <a:buNone/>
            </a:pPr>
            <a:r>
              <a:rPr lang="hu-H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		- inspiráló város</a:t>
            </a:r>
          </a:p>
          <a:p>
            <a:pPr lvl="0">
              <a:buNone/>
            </a:pPr>
            <a:r>
              <a:rPr lang="hu-H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Az </a:t>
            </a:r>
            <a:r>
              <a:rPr lang="hu-H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emberek elérése, megszólítása (három pillér: </a:t>
            </a:r>
            <a:r>
              <a:rPr lang="hu-H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oktatás – kultúra - sport</a:t>
            </a:r>
            <a:r>
              <a:rPr lang="hu-H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0"/>
            <a:r>
              <a:rPr lang="hu-H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hiteles személyiségek – tanulás és port, a kettős életpálya</a:t>
            </a:r>
          </a:p>
          <a:p>
            <a:pPr lvl="0"/>
            <a:r>
              <a:rPr lang="hu-H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kultúra közvetítés (római kortól fennálló kultúra; Forum </a:t>
            </a:r>
            <a:r>
              <a:rPr lang="hu-H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hungaricum)</a:t>
            </a:r>
            <a:endParaRPr lang="hu-HU" sz="21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/>
            <a:r>
              <a:rPr lang="hu-H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Universiade a városban – építészeti értékek és fenntarthatóság</a:t>
            </a:r>
          </a:p>
          <a:p>
            <a:pPr lvl="0"/>
            <a:r>
              <a:rPr lang="hu-H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„</a:t>
            </a:r>
            <a:r>
              <a:rPr lang="hu-H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Universiade-élmény</a:t>
            </a:r>
            <a:r>
              <a:rPr lang="hu-H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”, mint közösségi </a:t>
            </a:r>
            <a:r>
              <a:rPr lang="hu-H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erő</a:t>
            </a:r>
            <a:endParaRPr lang="hu-HU" sz="2100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pic>
        <p:nvPicPr>
          <p:cNvPr id="6" name="Picture 3" descr="C:\Documents and Settings\Kovács György\Asztal\pu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328" y="1435708"/>
            <a:ext cx="2771800" cy="216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0826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782" y="188640"/>
            <a:ext cx="8796706" cy="86409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Budapesti Nyári Universiade pályázat, 2019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908720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5" name="Tartalom helye 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Anyagi erőforrások</a:t>
            </a:r>
            <a:endParaRPr lang="hu-H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Költségvetés: létesítmény + falu + szervezés (jogdíj)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Szervezési költségek: 22,9 Mrd Ft (konszolidált költségvetés jelentős engedményekkel, nem tartható cash-flow)</a:t>
            </a:r>
          </a:p>
          <a:p>
            <a:pPr lvl="0"/>
            <a:r>
              <a:rPr lang="hu-H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ervezett bevétel: 18,5 Mrd Ft (becsült összeg, közvetett és járulékos elemekkel együtt)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Szervezés ∑: -</a:t>
            </a:r>
            <a:r>
              <a:rPr lang="hu-H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,4 Mrd Ft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Universiade Falu felépítésének költsége további 25 Mrd Ft (EU-s támogatás és utóhasznosítás)</a:t>
            </a:r>
          </a:p>
          <a:p>
            <a:pPr lvl="0"/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Sportlétesítmények  +1-5 Mrd Ft</a:t>
            </a:r>
          </a:p>
        </p:txBody>
      </p:sp>
      <p:pic>
        <p:nvPicPr>
          <p:cNvPr id="6" name="Picture 2" descr="D:\Ablak\IMG_0356_vagott_640x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22" y="4941168"/>
            <a:ext cx="2366070" cy="17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906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782" y="188640"/>
            <a:ext cx="8796706" cy="86409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Budapesti Nyári Universiade pályázat, 2019</a:t>
            </a:r>
          </a:p>
        </p:txBody>
      </p:sp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908720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5" name="Tartalom helye 6"/>
          <p:cNvSpPr>
            <a:spLocks noGrp="1"/>
          </p:cNvSpPr>
          <p:nvPr>
            <p:ph idx="1"/>
          </p:nvPr>
        </p:nvSpPr>
        <p:spPr>
          <a:xfrm>
            <a:off x="194828" y="1448780"/>
            <a:ext cx="8769660" cy="54092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Az elhalasztás </a:t>
            </a:r>
            <a:r>
              <a:rPr lang="hu-H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részletes  körülményei:</a:t>
            </a:r>
            <a:endParaRPr lang="hu-HU" sz="21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/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Kormány a pénzügyi hatásvizsgálat eredménye alapján, rendezést nem vállalta a költségvetési fegyelem tartása érdekében (EU elvárások)</a:t>
            </a:r>
          </a:p>
          <a:p>
            <a:pPr lvl="0"/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Jelentősen javítani szükséges a FISU szerződési feltételeken</a:t>
            </a:r>
          </a:p>
          <a:p>
            <a:pPr lvl="0"/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Pályázati Bizottság (KIM, EMMI, MOB, MEFS) – a magas színvonalú pályázati munkára tekintettel – Kiemelt Nemzetközi Soksportos Világesemények Előkészítő Bizottságává alakult át, cél: a 2024. évi Nyári Olimpiai Játékok és a 2023. évi Nyári Universiade </a:t>
            </a:r>
          </a:p>
          <a:p>
            <a:pPr marL="0" lvl="0" indent="0">
              <a:buNone/>
            </a:pPr>
            <a:r>
              <a:rPr lang="hu-H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Nem reális költségterhelést jelentenek:</a:t>
            </a:r>
          </a:p>
          <a:p>
            <a:pPr lvl="0">
              <a:spcBef>
                <a:spcPts val="0"/>
              </a:spcBef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	- Licencdíj – mértéke és esedékessége aránytalan</a:t>
            </a:r>
          </a:p>
          <a:p>
            <a:pPr lvl="0">
              <a:spcBef>
                <a:spcPts val="0"/>
              </a:spcBef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	- Universiade Falu – túlzott követelmények</a:t>
            </a:r>
          </a:p>
          <a:p>
            <a:pPr lvl="0">
              <a:spcBef>
                <a:spcPts val="0"/>
              </a:spcBef>
              <a:buNone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	- Marketing- és média bevételek egyoldalú elosztása </a:t>
            </a:r>
            <a:endParaRPr lang="hu-HU" sz="1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hu-H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Javaslat: 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kisebb teherbíró képességű országok számára is elérhetővé kell tenni az Universiade rendezést</a:t>
            </a:r>
          </a:p>
          <a:p>
            <a:pPr marL="0" indent="0" algn="ctr">
              <a:buNone/>
            </a:pPr>
            <a:endParaRPr lang="hu-HU" sz="8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buNone/>
            </a:pPr>
            <a:r>
              <a:rPr lang="hu-H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UNIVERSIADE BUDAPEST 2023!?!</a:t>
            </a:r>
            <a:endParaRPr lang="hu-HU" sz="21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1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782" y="188640"/>
            <a:ext cx="8796706" cy="86409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Budapesti Nyári Universiade pályázat, 2019</a:t>
            </a:r>
          </a:p>
        </p:txBody>
      </p:sp>
      <p:pic>
        <p:nvPicPr>
          <p:cNvPr id="2050" name="Picture 2" descr="D:\Ablak\MEFS\Univ_19\Film\SzaboBence_UnivFi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8825427" cy="49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 descr="uj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908720"/>
            <a:ext cx="1080120" cy="1080120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/>
          <p:cNvSpPr txBox="1"/>
          <p:nvPr/>
        </p:nvSpPr>
        <p:spPr>
          <a:xfrm>
            <a:off x="179511" y="108409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[Universiade film lejátszása]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3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 txBox="1">
            <a:spLocks/>
          </p:cNvSpPr>
          <p:nvPr/>
        </p:nvSpPr>
        <p:spPr>
          <a:xfrm>
            <a:off x="410444" y="116632"/>
            <a:ext cx="8554044" cy="820886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4000" b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</a:rPr>
              <a:t>Az integrált sportiroda-modell</a:t>
            </a:r>
            <a:endParaRPr lang="hu-HU" sz="4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all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1026" name="Picture 2" descr="D:\terk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121643"/>
            <a:ext cx="6300192" cy="40422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20688" y="1628800"/>
            <a:ext cx="87335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Összesen 23 sportiroda</a:t>
            </a:r>
            <a:endParaRPr lang="hu-H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14 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vidéki intézményben</a:t>
            </a:r>
          </a:p>
          <a:p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9 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budapesti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intézményben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</a:p>
          <a:p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hu-HU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u-HU" sz="2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TÁMOP-program</a:t>
            </a:r>
            <a:endParaRPr lang="hu-HU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u-H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kovergencia-régiók</a:t>
            </a:r>
            <a:endParaRPr lang="hu-HU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 év, 440 </a:t>
            </a:r>
            <a:r>
              <a:rPr lang="hu-H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mFt</a:t>
            </a:r>
            <a:endParaRPr lang="hu-HU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hu-H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KMR 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pályázat</a:t>
            </a:r>
          </a:p>
          <a:p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Budapest-Gödöllő</a:t>
            </a:r>
          </a:p>
          <a:p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1+2+1 félév, 160 </a:t>
            </a:r>
            <a:r>
              <a:rPr lang="hu-H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mFt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hu-HU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hu-H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tabLst>
                <a:tab pos="1433513" algn="l"/>
              </a:tabLst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Koordináció</a:t>
            </a:r>
            <a:endParaRPr lang="hu-H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tabLst>
                <a:tab pos="1433513" algn="l"/>
              </a:tabLst>
            </a:pP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onvergencia 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régió: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MEFS Központ (DE)</a:t>
            </a:r>
            <a:endParaRPr lang="hu-H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tabLst>
                <a:tab pos="1433513" algn="l"/>
              </a:tabLst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KMR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: Közép-magyarországi Regionális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Sportiroda (BEFS)</a:t>
            </a:r>
            <a:endParaRPr lang="hu-H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Kép 3" descr="uj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3589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7300908"/>
              </p:ext>
            </p:extLst>
          </p:nvPr>
        </p:nvGraphicFramePr>
        <p:xfrm>
          <a:off x="785416" y="1312863"/>
          <a:ext cx="75608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9" name="Szövegdoboz 5"/>
          <p:cNvSpPr txBox="1">
            <a:spLocks noChangeArrowheads="1"/>
          </p:cNvSpPr>
          <p:nvPr/>
        </p:nvSpPr>
        <p:spPr bwMode="auto">
          <a:xfrm>
            <a:off x="107504" y="3508374"/>
            <a:ext cx="2874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Magas szintű </a:t>
            </a:r>
            <a:r>
              <a:rPr lang="hu-HU" altLang="hu-HU" sz="16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sportszakmai </a:t>
            </a:r>
            <a:r>
              <a:rPr lang="hu-HU" altLang="hu-HU" sz="1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tudás, sikeres </a:t>
            </a:r>
            <a:r>
              <a:rPr lang="hu-HU" altLang="hu-HU" sz="16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versenysportolók</a:t>
            </a:r>
            <a:endParaRPr lang="hu-HU" altLang="hu-HU" sz="1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440" name="Szövegdoboz 6"/>
          <p:cNvSpPr txBox="1">
            <a:spLocks noChangeArrowheads="1"/>
          </p:cNvSpPr>
          <p:nvPr/>
        </p:nvSpPr>
        <p:spPr bwMode="auto">
          <a:xfrm>
            <a:off x="7273229" y="1536978"/>
            <a:ext cx="17983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Hallgatók tömeges megszólítása, megmozgatása</a:t>
            </a:r>
          </a:p>
        </p:txBody>
      </p:sp>
      <p:sp>
        <p:nvSpPr>
          <p:cNvPr id="18441" name="Szövegdoboz 7"/>
          <p:cNvSpPr txBox="1">
            <a:spLocks noChangeArrowheads="1"/>
          </p:cNvSpPr>
          <p:nvPr/>
        </p:nvSpPr>
        <p:spPr bwMode="auto">
          <a:xfrm>
            <a:off x="6725332" y="3933056"/>
            <a:ext cx="2412144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Hatékony infrastruktúra kihasználás</a:t>
            </a:r>
          </a:p>
        </p:txBody>
      </p:sp>
      <p:sp>
        <p:nvSpPr>
          <p:cNvPr id="18442" name="Szövegdoboz 8"/>
          <p:cNvSpPr txBox="1">
            <a:spLocks noChangeArrowheads="1"/>
          </p:cNvSpPr>
          <p:nvPr/>
        </p:nvSpPr>
        <p:spPr bwMode="auto">
          <a:xfrm>
            <a:off x="5097534" y="6180336"/>
            <a:ext cx="2484836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Erős országos egyetemi sporthálózat</a:t>
            </a:r>
          </a:p>
        </p:txBody>
      </p:sp>
      <p:sp>
        <p:nvSpPr>
          <p:cNvPr id="18443" name="Szövegdoboz 9"/>
          <p:cNvSpPr txBox="1">
            <a:spLocks noChangeArrowheads="1"/>
          </p:cNvSpPr>
          <p:nvPr/>
        </p:nvSpPr>
        <p:spPr bwMode="auto">
          <a:xfrm>
            <a:off x="1403648" y="6167115"/>
            <a:ext cx="244827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Hatékony kommunikáció,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új forráslehetőségek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410444" y="116632"/>
            <a:ext cx="8554044" cy="820886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4000" b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</a:rPr>
              <a:t>Az integrált sportiroda-modell</a:t>
            </a:r>
            <a:endParaRPr lang="hu-HU" sz="4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all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11" name="Kép 3" descr="uj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 txBox="1">
            <a:spLocks/>
          </p:cNvSpPr>
          <p:nvPr/>
        </p:nvSpPr>
        <p:spPr>
          <a:xfrm>
            <a:off x="410444" y="116632"/>
            <a:ext cx="8554044" cy="820886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4000" b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</a:rPr>
              <a:t>Az integrált sportiroda-modell</a:t>
            </a:r>
            <a:endParaRPr lang="hu-HU" sz="4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all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9222" y="1312307"/>
            <a:ext cx="85652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C549"/>
              </a:buClr>
            </a:pPr>
            <a:r>
              <a:rPr lang="hu-HU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z integrált  sportiroda-modell céljai:</a:t>
            </a:r>
          </a:p>
          <a:p>
            <a:pPr>
              <a:buClr>
                <a:srgbClr val="F1C549"/>
              </a:buClr>
            </a:pPr>
            <a:endParaRPr lang="hu-HU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az intézményen belül a különböző sporttal foglalkozó 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egységek</a:t>
            </a:r>
            <a:b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munkájának </a:t>
            </a: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összehangolása, köztük az információcsere 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elősegítése</a:t>
            </a: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endParaRPr lang="hu-H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szabadidősport terén a hallgatói részvételi szám jelentős 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növelése</a:t>
            </a: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endParaRPr lang="hu-H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versenysport terén 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az élsportolói részvétel és </a:t>
            </a: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az 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eredményesség</a:t>
            </a:r>
            <a:b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növelésének </a:t>
            </a: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elősegítése, médiajelenlét 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erősítése</a:t>
            </a: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endParaRPr lang="hu-H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a sportszolgáltatások fejlesztése, szélesítése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b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sportprogramok </a:t>
            </a: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rendszeres 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szervezése</a:t>
            </a: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endParaRPr lang="hu-H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a kommunikáció hatékonyabbá tétele a hallgatók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b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és </a:t>
            </a: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a további érintett együttműködő partnerek 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felé</a:t>
            </a:r>
            <a:endParaRPr lang="hu-H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454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 txBox="1">
            <a:spLocks/>
          </p:cNvSpPr>
          <p:nvPr/>
        </p:nvSpPr>
        <p:spPr>
          <a:xfrm>
            <a:off x="410444" y="116632"/>
            <a:ext cx="8554044" cy="820886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4000" b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</a:rPr>
              <a:t>Az integrált sportiroda-modell</a:t>
            </a:r>
            <a:endParaRPr lang="hu-HU" sz="4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all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9222" y="1312307"/>
            <a:ext cx="85652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C549"/>
              </a:buClr>
            </a:pPr>
            <a:r>
              <a:rPr lang="hu-HU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Sportirodák feladatai:</a:t>
            </a:r>
            <a:endParaRPr lang="hu-HU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Clr>
                <a:srgbClr val="F1C549"/>
              </a:buClr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zolgáltatásfejlesztés</a:t>
            </a:r>
            <a:endParaRPr lang="hu-H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lvl="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új 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hallgatói sportszolgáltatások </a:t>
            </a: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bevezetése</a:t>
            </a:r>
          </a:p>
          <a:p>
            <a:pPr marL="342900" lvl="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eglévő szolgáltatások </a:t>
            </a: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fejlesztése</a:t>
            </a:r>
          </a:p>
          <a:p>
            <a:pPr marL="342900" lvl="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mintaprogramok szervezése</a:t>
            </a:r>
          </a:p>
          <a:p>
            <a:pPr>
              <a:buClr>
                <a:srgbClr val="F1C549"/>
              </a:buClr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entorprogram</a:t>
            </a:r>
            <a:endParaRPr lang="hu-H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lvl="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élsportolók sportolói és tanulmányi feladatainak összehangolása</a:t>
            </a:r>
          </a:p>
          <a:p>
            <a:pPr marL="342900" lvl="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mentorok és </a:t>
            </a:r>
            <a:r>
              <a:rPr lang="hu-HU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tutorok</a:t>
            </a: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bevonása</a:t>
            </a:r>
          </a:p>
          <a:p>
            <a:pPr marL="342900" lvl="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kettős </a:t>
            </a: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életpálya modell s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egítése</a:t>
            </a:r>
            <a:endParaRPr lang="hu-H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Clr>
                <a:srgbClr val="F1C549"/>
              </a:buClr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hu-HU" sz="22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Clr>
                <a:srgbClr val="F1C549"/>
              </a:buClr>
            </a:pPr>
            <a:r>
              <a:rPr lang="hu-HU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Eredményességi </a:t>
            </a:r>
            <a:r>
              <a:rPr lang="hu-HU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mérőszámok</a:t>
            </a:r>
            <a:r>
              <a:rPr lang="hu-HU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hu-HU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hallgatói sportszolgáltatások száma</a:t>
            </a: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hallgatói sportszolgáltatásokat igénybe vevők 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száma (min. 20%)</a:t>
            </a:r>
            <a:endParaRPr lang="hu-H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hallgatói sportszolgáltatásokat igénybe vevők 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közül</a:t>
            </a:r>
            <a:b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hu-HU" sz="2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mentori-tutori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szolgáltatást igénybe vevők </a:t>
            </a:r>
            <a:r>
              <a:rPr lang="hu-H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száma</a:t>
            </a:r>
            <a:endParaRPr lang="hu-H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5561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Ablak\HOOK_logo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3" b="21420"/>
          <a:stretch/>
        </p:blipFill>
        <p:spPr bwMode="auto">
          <a:xfrm>
            <a:off x="6676776" y="5910520"/>
            <a:ext cx="234888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rtalom helye 2"/>
          <p:cNvSpPr txBox="1">
            <a:spLocks/>
          </p:cNvSpPr>
          <p:nvPr/>
        </p:nvSpPr>
        <p:spPr>
          <a:xfrm>
            <a:off x="179512" y="1124744"/>
            <a:ext cx="8798284" cy="5570966"/>
          </a:xfrm>
          <a:prstGeom prst="rect">
            <a:avLst/>
          </a:prstGeom>
        </p:spPr>
        <p:txBody>
          <a:bodyPr/>
          <a:lstStyle/>
          <a:p>
            <a:pPr marL="179387" lvl="1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defRPr/>
            </a:pPr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Motivációs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rendszere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: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pontgyűjtés, pontverseny, ajándékok, fődíjak</a:t>
            </a:r>
          </a:p>
          <a:p>
            <a:pPr marL="179387" lvl="1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defRPr/>
            </a:pPr>
            <a:r>
              <a:rPr lang="hu-HU" sz="2000" b="1" dirty="0" err="1" smtClean="0">
                <a:latin typeface="Cambria Math" pitchFamily="18" charset="0"/>
                <a:ea typeface="Cambria Math" pitchFamily="18" charset="0"/>
              </a:rPr>
              <a:t>SportPont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 adatbázis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: regisztrált hallgatók, eseménynaptár</a:t>
            </a: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815975" lvl="2" indent="-179388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buFont typeface="Arial" charset="0"/>
              <a:buChar char="•"/>
              <a:defRPr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helyi sportversenyek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és bajnokságok, intézményi sportnapok</a:t>
            </a:r>
          </a:p>
          <a:p>
            <a:pPr marL="815975" lvl="2" indent="-179388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buFont typeface="Arial" charset="0"/>
              <a:buChar char="•"/>
              <a:defRPr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külső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sportesemények az egyetemi-főiskolai városokban</a:t>
            </a:r>
          </a:p>
          <a:p>
            <a:pPr marL="179387" lvl="1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defRPr/>
            </a:pP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Kommunikáció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 célja a hallgatók elérése, megmozgatása, bevonása</a:t>
            </a:r>
          </a:p>
          <a:p>
            <a:pPr marL="815975" lvl="2" indent="-179388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buFont typeface="Arial" charset="0"/>
              <a:buChar char="•"/>
              <a:defRPr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tartalma: egészséges életmód, sportolási lehetőségek</a:t>
            </a:r>
          </a:p>
          <a:p>
            <a:pPr marL="815975" lvl="2" indent="-179388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buFont typeface="Arial" charset="0"/>
              <a:buChar char="•"/>
              <a:defRPr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célcsoport: nem rendszeresen sportoló hallgatók</a:t>
            </a:r>
          </a:p>
          <a:p>
            <a:pPr marL="815975" lvl="2" indent="-179388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buFont typeface="Arial" charset="0"/>
              <a:buChar char="•"/>
              <a:defRPr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csatornái: FB-oldal, honlap, egyetemi hirdetések</a:t>
            </a:r>
          </a:p>
          <a:p>
            <a:pPr marL="179387" lvl="1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defRPr/>
            </a:pP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Intézményi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szabadidősport-támogatás</a:t>
            </a:r>
          </a:p>
          <a:p>
            <a:pPr marL="815975" lvl="2" indent="-179388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buFont typeface="Arial" charset="0"/>
              <a:buChar char="•"/>
              <a:defRPr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2014. július 31-ig regisztrált hallgatók száma</a:t>
            </a:r>
          </a:p>
          <a:p>
            <a:pPr marL="815975" lvl="2" indent="-179388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buFont typeface="Arial" charset="0"/>
              <a:buChar char="•"/>
              <a:defRPr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az intézmény hallgatói által gyűjtött </a:t>
            </a:r>
            <a:r>
              <a:rPr lang="hu-HU" sz="2000" dirty="0" err="1" smtClean="0">
                <a:latin typeface="Cambria Math" pitchFamily="18" charset="0"/>
                <a:ea typeface="Cambria Math" pitchFamily="18" charset="0"/>
              </a:rPr>
              <a:t>SportPontok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száma</a:t>
            </a:r>
          </a:p>
          <a:p>
            <a:pPr marL="179387" lvl="1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defRPr/>
            </a:pP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Kiemelt programok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: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szakterületi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országos sportnapok, EFOTT</a:t>
            </a:r>
          </a:p>
          <a:p>
            <a:pPr marL="179387" lvl="1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defRPr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Külső forrásból finanszírozott programok</a:t>
            </a:r>
          </a:p>
          <a:p>
            <a:pPr marL="815975" lvl="2" indent="-179388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buFont typeface="Arial" charset="0"/>
              <a:buChar char="•"/>
              <a:defRPr/>
            </a:pPr>
            <a:r>
              <a:rPr lang="hu-HU" sz="2000" dirty="0" err="1" smtClean="0">
                <a:latin typeface="Cambria Math" pitchFamily="18" charset="0"/>
                <a:ea typeface="Cambria Math" pitchFamily="18" charset="0"/>
              </a:rPr>
              <a:t>MEFOB-ok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, Egyetemi Kosárlabda Liga, MLSZ-bajnokságok</a:t>
            </a:r>
          </a:p>
          <a:p>
            <a:pPr marL="815975" lvl="2" indent="-179388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buFont typeface="Arial" charset="0"/>
              <a:buChar char="•"/>
              <a:defRPr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Budapest Bajnokságok, </a:t>
            </a:r>
            <a:r>
              <a:rPr lang="hu-HU" sz="2000" dirty="0" err="1" smtClean="0">
                <a:latin typeface="Cambria Math" pitchFamily="18" charset="0"/>
                <a:ea typeface="Cambria Math" pitchFamily="18" charset="0"/>
              </a:rPr>
              <a:t>Interregionális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Kupa</a:t>
            </a:r>
          </a:p>
          <a:p>
            <a:pPr marL="815975" lvl="2" indent="-179388" eaLnBrk="0" fontAlgn="base" hangingPunct="0">
              <a:spcBef>
                <a:spcPts val="300"/>
              </a:spcBef>
              <a:buClr>
                <a:srgbClr val="F1C549"/>
              </a:buClr>
              <a:buSzPct val="70000"/>
              <a:buFont typeface="Arial" charset="0"/>
              <a:buChar char="•"/>
              <a:defRPr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SPP </a:t>
            </a:r>
            <a:r>
              <a:rPr lang="hu-HU" sz="2000" dirty="0" err="1">
                <a:latin typeface="Cambria Math" pitchFamily="18" charset="0"/>
                <a:ea typeface="Cambria Math" pitchFamily="18" charset="0"/>
              </a:rPr>
              <a:t>s</a:t>
            </a:r>
            <a:r>
              <a:rPr lang="hu-HU" sz="2000" dirty="0" err="1" smtClean="0">
                <a:latin typeface="Cambria Math" pitchFamily="18" charset="0"/>
                <a:ea typeface="Cambria Math" pitchFamily="18" charset="0"/>
              </a:rPr>
              <a:t>ítábor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, sportszervező képzés</a:t>
            </a:r>
          </a:p>
        </p:txBody>
      </p:sp>
      <p:pic>
        <p:nvPicPr>
          <p:cNvPr id="5" name="Picture 2" descr="http://www.sportstudio.hu/wp-content/uploads/2011/05/SportPont_logo-150x1501.jpg"/>
          <p:cNvPicPr>
            <a:picLocks noChangeAspect="1" noChangeArrowheads="1"/>
          </p:cNvPicPr>
          <p:nvPr/>
        </p:nvPicPr>
        <p:blipFill rotWithShape="1">
          <a:blip r:embed="rId3" cstate="print"/>
          <a:srcRect t="32227" b="32490"/>
          <a:stretch/>
        </p:blipFill>
        <p:spPr bwMode="auto">
          <a:xfrm rot="5400000">
            <a:off x="6873195" y="3003473"/>
            <a:ext cx="3194702" cy="1165436"/>
          </a:xfrm>
          <a:prstGeom prst="rect">
            <a:avLst/>
          </a:prstGeom>
          <a:noFill/>
        </p:spPr>
      </p:pic>
      <p:pic>
        <p:nvPicPr>
          <p:cNvPr id="9" name="Kép 3" descr="uj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87687"/>
            <a:ext cx="12239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410444" y="116632"/>
            <a:ext cx="6825852" cy="8208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SportPont Program (SPP)</a:t>
            </a:r>
            <a:endParaRPr kumimoji="0" lang="hu-HU" sz="4000" b="0" i="0" u="none" strike="noStrike" kern="1200" cap="all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03490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 txBox="1">
            <a:spLocks/>
          </p:cNvSpPr>
          <p:nvPr/>
        </p:nvSpPr>
        <p:spPr>
          <a:xfrm>
            <a:off x="410444" y="116632"/>
            <a:ext cx="8554044" cy="820886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</a:rPr>
              <a:t>Hallgatói </a:t>
            </a:r>
            <a:r>
              <a:rPr lang="hu-HU" sz="4000" b="1" cap="all" dirty="0" err="1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</a:rPr>
              <a:t>SportPont</a:t>
            </a: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</a:rPr>
              <a:t> rendszer</a:t>
            </a:r>
            <a:endParaRPr lang="hu-HU" sz="4000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all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12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93683"/>
              </p:ext>
            </p:extLst>
          </p:nvPr>
        </p:nvGraphicFramePr>
        <p:xfrm>
          <a:off x="127721" y="1268760"/>
          <a:ext cx="8836767" cy="230425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84176"/>
                <a:gridCol w="1224136"/>
                <a:gridCol w="1080120"/>
                <a:gridCol w="1512168"/>
                <a:gridCol w="1800200"/>
                <a:gridCol w="1635967"/>
              </a:tblGrid>
              <a:tr h="949760">
                <a:tc>
                  <a:txBody>
                    <a:bodyPr/>
                    <a:lstStyle/>
                    <a:p>
                      <a:pPr algn="ctr" rtl="0" fontAlgn="ctr"/>
                      <a:endParaRPr lang="hu-HU" sz="1600" b="1" i="0" u="none" strike="noStrike" dirty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Regisztrált hallgatók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Kiosztott </a:t>
                      </a:r>
                      <a:r>
                        <a:rPr lang="hu-H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pontok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Bekapcsolódott programok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FB</a:t>
                      </a:r>
                      <a:r>
                        <a:rPr lang="hu-HU" sz="1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- </a:t>
                      </a:r>
                      <a:r>
                        <a:rPr lang="hu-H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hu-HU" sz="18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SportPont-program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FB</a:t>
                      </a:r>
                      <a:r>
                        <a:rPr lang="hu-HU" sz="1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– </a:t>
                      </a:r>
                      <a:r>
                        <a:rPr lang="hu-H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Egyetemi-sport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>
                    <a:solidFill>
                      <a:srgbClr val="00B050"/>
                    </a:solidFill>
                  </a:tcPr>
                </a:tc>
              </a:tr>
              <a:tr h="63441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Kiindulási érték 2013. </a:t>
                      </a:r>
                      <a:r>
                        <a:rPr lang="hu-H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dec.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7 890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4 847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150 program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10 000 </a:t>
                      </a:r>
                      <a:r>
                        <a:rPr lang="hu-HU" sz="1800" u="none" strike="noStrike" dirty="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like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2700 </a:t>
                      </a:r>
                      <a:r>
                        <a:rPr lang="hu-HU" sz="1800" u="none" strike="noStrike" dirty="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like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Célszám 2014. december 31-ig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 </a:t>
                      </a:r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000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 </a:t>
                      </a:r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000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400 </a:t>
                      </a:r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program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 </a:t>
                      </a:r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000 </a:t>
                      </a:r>
                      <a:r>
                        <a:rPr lang="hu-HU" sz="1800" u="none" strike="noStrike" dirty="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like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4000 </a:t>
                      </a:r>
                      <a:r>
                        <a:rPr lang="hu-HU" sz="1800" u="none" strike="noStrike" dirty="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like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234" marR="5234" marT="5234" marB="0" anchor="ctr"/>
                </a:tc>
              </a:tr>
            </a:tbl>
          </a:graphicData>
        </a:graphic>
      </p:graphicFrame>
      <p:pic>
        <p:nvPicPr>
          <p:cNvPr id="6" name="Kép 5" descr="C:\EMESE\001_szabadidősport\006_SportPont Program\KÉPEK\CSEH LAC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19999"/>
            <a:ext cx="3672408" cy="237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7" y="3811594"/>
            <a:ext cx="2520238" cy="2390421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47256"/>
            <a:ext cx="1342382" cy="4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144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35013" y="387350"/>
            <a:ext cx="184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GB" altLang="hu-HU" sz="3200" b="1">
              <a:latin typeface="Tahoma" panose="020B0604030504040204" pitchFamily="34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403648" y="137864"/>
            <a:ext cx="6286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000" b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Egészséges életmód 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84213" y="1628775"/>
            <a:ext cx="7993062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Az egészséges életmód alapelvei mindenkire nézve azonosak: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hu-HU" alt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a helyes táplálkozás,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hu-HU" alt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a rendszeres fizikai aktivitás és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hu-HU" alt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a megfelelő pihenés.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Mindez meghatározó jelentőségű az egészségmegőrzésben, </a:t>
            </a:r>
            <a:r>
              <a:rPr lang="hu-HU" altLang="hu-HU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-fejlesztésben</a:t>
            </a:r>
            <a:r>
              <a:rPr lang="hu-HU" alt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[</a:t>
            </a:r>
            <a:r>
              <a:rPr lang="hu-HU" altLang="hu-HU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health</a:t>
            </a:r>
            <a:r>
              <a:rPr lang="hu-HU" alt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altLang="hu-HU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promotion</a:t>
            </a:r>
            <a:r>
              <a:rPr lang="hu-HU" alt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].</a:t>
            </a:r>
          </a:p>
        </p:txBody>
      </p:sp>
      <p:pic>
        <p:nvPicPr>
          <p:cNvPr id="5" name="Kép 4" descr="ujlogo.jpg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8213592" y="5897776"/>
            <a:ext cx="927365" cy="927365"/>
          </a:xfrm>
          <a:prstGeom prst="octagon">
            <a:avLst>
              <a:gd name="adj" fmla="val 18554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65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2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 txBox="1">
            <a:spLocks/>
          </p:cNvSpPr>
          <p:nvPr/>
        </p:nvSpPr>
        <p:spPr>
          <a:xfrm>
            <a:off x="410444" y="116632"/>
            <a:ext cx="8554044" cy="820886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</a:rPr>
              <a:t>SPP motivációs eszközök</a:t>
            </a:r>
            <a:endParaRPr lang="hu-HU" sz="4000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all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9222" y="1568400"/>
            <a:ext cx="827723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C549"/>
              </a:buClr>
            </a:pP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Hallgatók 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motiválása:</a:t>
            </a:r>
            <a:endParaRPr lang="hu-H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spcAft>
                <a:spcPts val="600"/>
              </a:spcAft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Pontokért 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beváltható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ajándékok </a:t>
            </a:r>
          </a:p>
          <a:p>
            <a:pPr marL="342900" indent="-342900">
              <a:spcAft>
                <a:spcPts val="600"/>
              </a:spcAft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Regisztrációs 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díj: 1 db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kerékpár</a:t>
            </a:r>
          </a:p>
          <a:p>
            <a:pPr marL="342900" indent="-342900">
              <a:spcAft>
                <a:spcPts val="600"/>
              </a:spcAft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Fődíjak </a:t>
            </a:r>
            <a:r>
              <a:rPr lang="hu-HU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(feltétel: min. 1 </a:t>
            </a:r>
            <a:r>
              <a:rPr lang="hu-HU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db sportpont </a:t>
            </a:r>
            <a:r>
              <a:rPr lang="hu-HU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szerzése)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742950" lvl="1" indent="-285750">
              <a:spcAft>
                <a:spcPts val="600"/>
              </a:spcAft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es-ES_tradnl" dirty="0">
                <a:latin typeface="Cambria Math" panose="02040503050406030204" pitchFamily="18" charset="0"/>
                <a:ea typeface="Cambria Math" panose="02040503050406030204" pitchFamily="18" charset="0"/>
              </a:rPr>
              <a:t>2 db jegy a Bayern München egyik </a:t>
            </a:r>
            <a:r>
              <a:rPr lang="es-ES_tradnl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mérkőzésére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_tradnl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(utazással együtt)</a:t>
            </a:r>
            <a:endParaRPr lang="hu-H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es-ES_tradnl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s-ES_tradnl" dirty="0">
                <a:latin typeface="Cambria Math" panose="02040503050406030204" pitchFamily="18" charset="0"/>
                <a:ea typeface="Cambria Math" panose="02040503050406030204" pitchFamily="18" charset="0"/>
              </a:rPr>
              <a:t>db </a:t>
            </a:r>
            <a:r>
              <a:rPr lang="es-ES_tradnl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okostelefon</a:t>
            </a:r>
            <a:endParaRPr lang="hu-H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es-ES_tradnl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s-ES_tradnl" dirty="0">
                <a:latin typeface="Cambria Math" panose="02040503050406030204" pitchFamily="18" charset="0"/>
                <a:ea typeface="Cambria Math" panose="02040503050406030204" pitchFamily="18" charset="0"/>
              </a:rPr>
              <a:t>db </a:t>
            </a:r>
            <a:r>
              <a:rPr lang="es-ES_tradnl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táblagép</a:t>
            </a:r>
            <a:endParaRPr lang="hu-H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F1C549"/>
              </a:buClr>
              <a:buFont typeface="Arial" panose="020B0604020202020204" pitchFamily="34" charset="0"/>
              <a:buChar char="•"/>
            </a:pPr>
            <a:endParaRPr lang="hu-HU" sz="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Clr>
                <a:srgbClr val="F1C549"/>
              </a:buClr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Intézmények </a:t>
            </a: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motiválása</a:t>
            </a: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15 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millió keretösszegű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MEFS SPP 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pályázat</a:t>
            </a: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„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Legsportosabb egyetem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”</a:t>
            </a:r>
          </a:p>
          <a:p>
            <a:pPr marL="342900" indent="-342900"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„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Legjobb egyetemi sportiroda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”</a:t>
            </a:r>
          </a:p>
          <a:p>
            <a:pPr marL="342900" lvl="0" indent="-342900">
              <a:spcAft>
                <a:spcPts val="600"/>
              </a:spcAft>
              <a:buClr>
                <a:srgbClr val="F1C549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„</a:t>
            </a:r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Legsikeresebb SportPont rendezvények”</a:t>
            </a:r>
          </a:p>
        </p:txBody>
      </p:sp>
      <p:pic>
        <p:nvPicPr>
          <p:cNvPr id="12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245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76" y="3763305"/>
            <a:ext cx="3532026" cy="272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highdefinitionwallpapers1080p.com/wp-content/uploads/2013/05/Bayern-Muenchen-Player-HD-Background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4423"/>
            <a:ext cx="2933708" cy="180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7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artalom helye 2"/>
          <p:cNvSpPr txBox="1">
            <a:spLocks/>
          </p:cNvSpPr>
          <p:nvPr/>
        </p:nvSpPr>
        <p:spPr bwMode="auto">
          <a:xfrm>
            <a:off x="92502" y="1484784"/>
            <a:ext cx="8797925" cy="47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358775" indent="-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15975" indent="-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Arial" charset="0"/>
              <a:buNone/>
            </a:pPr>
            <a:r>
              <a:rPr lang="hu-HU" alt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Debreceni Egyetem sportélete</a:t>
            </a:r>
            <a:endParaRPr lang="hu-HU" altLang="hu-H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Rendszeresen (hetente) sportolók száma 10.000 fő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Kötelező testnevelés: alapszakokon 2 félév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Kiemelt versenysportot űzők száma a </a:t>
            </a:r>
            <a:r>
              <a:rPr lang="hu-HU" altLang="hu-HU" sz="21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DEAC-ban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: 4-500 fő, NB 1-es, NB 2-es szakosztályok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Sportlétesítmények egyetemi finanszírozásban, használatuk a hallgatók számára ingyenes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Az infrastruktúra fenntartásán kívül bevont jelentős források: sportolói ösztöndíj (20 </a:t>
            </a:r>
            <a:r>
              <a:rPr lang="hu-HU" altLang="hu-HU" sz="21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mFt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), Tao (220 </a:t>
            </a:r>
            <a:r>
              <a:rPr lang="hu-HU" altLang="hu-HU" sz="21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mFt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), szponzorok (20 </a:t>
            </a:r>
            <a:r>
              <a:rPr lang="hu-HU" altLang="hu-HU" sz="21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mFt</a:t>
            </a: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Központi koordináció, sportfejlesztési stratégia, „nem teljesített kreditek” díja infrastruktúra fejlesztésre</a:t>
            </a:r>
            <a:endParaRPr lang="hu-HU" altLang="hu-HU" sz="2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hu-HU" altLang="hu-H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Együttműködés várossal, helyi szervezetekkel: Magyar Sport és Életmódfejlesztő Klaszter Kft.</a:t>
            </a:r>
            <a:endParaRPr lang="hu-HU" altLang="hu-HU" sz="21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12391" y="116632"/>
            <a:ext cx="7699697" cy="8208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Intézményi „jó” gyakorlatok</a:t>
            </a:r>
            <a:endParaRPr lang="hu-HU" sz="4000" cap="all" dirty="0"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19462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87313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01_EMESE\013_MEFS\010_Egyéb\MOB_stratégia anyaghoz fényképek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12" y="4653136"/>
            <a:ext cx="1508188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17068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artalom helye 2"/>
          <p:cNvSpPr txBox="1">
            <a:spLocks/>
          </p:cNvSpPr>
          <p:nvPr/>
        </p:nvSpPr>
        <p:spPr bwMode="auto">
          <a:xfrm>
            <a:off x="107950" y="1412775"/>
            <a:ext cx="8928100" cy="374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u-HU" altLang="hu-HU" sz="20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</a:t>
            </a:r>
            <a:r>
              <a:rPr lang="hu-HU" altLang="hu-H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egítsék az egyetemi sport fejlődését, mind a szabadidősport, mind a versenysport területén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u-HU" altLang="hu-H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Támogassák intézményük versenysportját, a </a:t>
            </a:r>
            <a:r>
              <a:rPr lang="hu-HU" altLang="hu-HU" sz="2000" b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MEFOB-ok</a:t>
            </a:r>
            <a:r>
              <a:rPr lang="hu-HU" altLang="hu-H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lebonyolítását és az azokon való részvételt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u-HU" altLang="hu-H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Kiemelten figyeljék a Sportirodák működését, hiszen ez egyetemi alapfeladat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u-HU" altLang="hu-H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Támogassák a sportoló hallgatóikat, beleértve a kettős életpálya modell egyetemi oldalának működtetését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u-HU" altLang="hu-H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Folyamatosan támogassák a </a:t>
            </a:r>
            <a:r>
              <a:rPr lang="hu-HU" altLang="hu-HU" sz="2000" b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MEFS-sel</a:t>
            </a:r>
            <a:r>
              <a:rPr lang="hu-HU" altLang="hu-H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való együttműködést és segítsék elő az Alapszabálynak megfelelő  működést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u-HU" altLang="hu-H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Vegyenek részt a MEFS által kiírt pályázatokon és sporteseményeken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u-HU" altLang="hu-H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Fektessenek hangsúlyt a legjobb gyakorlatok átvételére</a:t>
            </a:r>
          </a:p>
        </p:txBody>
      </p:sp>
      <p:pic>
        <p:nvPicPr>
          <p:cNvPr id="24579" name="Picture 2" descr="D:\Ablak\Kép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70" y="5153921"/>
            <a:ext cx="4752080" cy="15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10444" y="116632"/>
            <a:ext cx="8626052" cy="82088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hu-HU" sz="4000" b="1" cap="all" dirty="0" smtClean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Kérés tagjainkhoz</a:t>
            </a:r>
            <a:endParaRPr lang="hu-HU" sz="4000" b="1" cap="all" dirty="0"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24581" name="Kép 3" descr="uj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33" y="324743"/>
            <a:ext cx="12239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39552" y="5348645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hu-H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„Stars </a:t>
            </a:r>
            <a:r>
              <a:rPr lang="en-US" altLang="hu-HU" sz="24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of today, leaders of tomorrow</a:t>
            </a:r>
            <a:r>
              <a:rPr lang="en-US" altLang="hu-H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!”</a:t>
            </a:r>
            <a:r>
              <a:rPr lang="hu-HU" altLang="hu-H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(FISU)</a:t>
            </a:r>
            <a:endParaRPr lang="en-US" altLang="hu-HU" sz="24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722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114092" y="4149191"/>
            <a:ext cx="3005721" cy="2232025"/>
          </a:xfrm>
          <a:prstGeom prst="plaque">
            <a:avLst>
              <a:gd name="adj" fmla="val 9528"/>
            </a:avLst>
          </a:prstGeom>
          <a:gradFill rotWithShape="0">
            <a:gsLst>
              <a:gs pos="0">
                <a:srgbClr val="4E6128"/>
              </a:gs>
              <a:gs pos="50000">
                <a:srgbClr val="F2DBDB"/>
              </a:gs>
              <a:gs pos="100000">
                <a:srgbClr val="4E6128"/>
              </a:gs>
            </a:gsLst>
            <a:lin ang="18900000" scaled="1"/>
          </a:gradFill>
          <a:ln w="57150" cmpd="thickThin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hu-HU" sz="2000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MEFS</a:t>
            </a:r>
            <a:endParaRPr lang="hu-HU" sz="2000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400" i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Belső humán erőforrás</a:t>
            </a:r>
            <a:endParaRPr lang="hu-HU" sz="1400" i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100" dirty="0">
                <a:solidFill>
                  <a:srgbClr val="000000"/>
                </a:solidFill>
                <a:latin typeface="Arial Narrow" pitchFamily="34" charset="0"/>
                <a:cs typeface="Arial" charset="0"/>
                <a:sym typeface="Wingdings" pitchFamily="2" charset="2"/>
              </a:rPr>
              <a:t></a:t>
            </a:r>
            <a:endParaRPr lang="hu-HU" sz="11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Elnökség és szakmai bizottságok</a:t>
            </a: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Titkárság (munkatársak)</a:t>
            </a: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Sportreferensek</a:t>
            </a:r>
          </a:p>
          <a:p>
            <a:pPr algn="ctr"/>
            <a:endParaRPr lang="hu-HU" sz="1100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endParaRPr lang="hu-HU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264414" y="1124744"/>
            <a:ext cx="2679700" cy="2028825"/>
          </a:xfrm>
          <a:prstGeom prst="wedgeRectCallout">
            <a:avLst>
              <a:gd name="adj1" fmla="val -70134"/>
              <a:gd name="adj2" fmla="val 91162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57150" cmpd="thickThin">
            <a:solidFill>
              <a:srgbClr val="205867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hu-HU" sz="2000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Közvetítők</a:t>
            </a:r>
            <a:endParaRPr lang="hu-HU" sz="2000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400" i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A hallgatókhoz közvetlenül kapcsolódó, operatív megvalósítók</a:t>
            </a:r>
            <a:endParaRPr lang="hu-HU" sz="1400" i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100" dirty="0">
                <a:solidFill>
                  <a:srgbClr val="000000"/>
                </a:solidFill>
                <a:latin typeface="Arial Narrow" pitchFamily="34" charset="0"/>
                <a:cs typeface="Arial" charset="0"/>
                <a:sym typeface="Wingdings" pitchFamily="2" charset="2"/>
              </a:rPr>
              <a:t></a:t>
            </a:r>
            <a:endParaRPr lang="hu-HU" sz="11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Egyetemek és főiskolák</a:t>
            </a:r>
            <a:endParaRPr lang="hu-HU" sz="16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Sportegyesületek</a:t>
            </a:r>
          </a:p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Hallgatói önkormányzatok</a:t>
            </a:r>
            <a:endParaRPr lang="hu-HU" sz="16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Sportvállalkozások</a:t>
            </a:r>
            <a:endParaRPr lang="hu-HU" sz="16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394255" y="1353344"/>
            <a:ext cx="2520677" cy="1800225"/>
          </a:xfrm>
          <a:prstGeom prst="wedgeRectCallout">
            <a:avLst>
              <a:gd name="adj1" fmla="val -14909"/>
              <a:gd name="adj2" fmla="val 98732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57150">
            <a:solidFill>
              <a:srgbClr val="205867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hu-HU" sz="20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„Tulajdonosok”</a:t>
            </a:r>
          </a:p>
          <a:p>
            <a:pPr algn="ctr"/>
            <a:r>
              <a:rPr lang="hu-HU" sz="1400" i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Tagok, finanszírozók, fejlesztők</a:t>
            </a:r>
            <a:endParaRPr lang="hu-HU" sz="1400" i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100" dirty="0">
                <a:solidFill>
                  <a:srgbClr val="000000"/>
                </a:solidFill>
                <a:latin typeface="Arial Narrow" pitchFamily="34" charset="0"/>
                <a:cs typeface="Arial" charset="0"/>
                <a:sym typeface="Wingdings" pitchFamily="2" charset="2"/>
              </a:rPr>
              <a:t></a:t>
            </a:r>
            <a:endParaRPr lang="hu-HU" sz="11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MOB</a:t>
            </a: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MEFS tagszervezetek</a:t>
            </a: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Szponzorok</a:t>
            </a: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Pályázatkiíró szervezetek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50825" y="1761356"/>
            <a:ext cx="2863267" cy="1392213"/>
          </a:xfrm>
          <a:prstGeom prst="wedgeRectCallout">
            <a:avLst>
              <a:gd name="adj1" fmla="val 59265"/>
              <a:gd name="adj2" fmla="val 11190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57150" cmpd="thickThin">
            <a:solidFill>
              <a:srgbClr val="205867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hu-HU" sz="20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Szabályozók</a:t>
            </a:r>
          </a:p>
          <a:p>
            <a:pPr algn="ctr"/>
            <a:r>
              <a:rPr lang="hu-HU" sz="1400" i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A </a:t>
            </a:r>
            <a:r>
              <a:rPr lang="hu-HU" sz="1400" i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sportélet törvényi </a:t>
            </a:r>
            <a:r>
              <a:rPr lang="hu-HU" sz="1400" i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és szakmai </a:t>
            </a:r>
            <a:r>
              <a:rPr lang="hu-HU" sz="1400" i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keretei</a:t>
            </a:r>
            <a:endParaRPr lang="hu-HU" sz="1400" i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100" dirty="0">
                <a:solidFill>
                  <a:srgbClr val="000000"/>
                </a:solidFill>
                <a:latin typeface="Arial Narrow" pitchFamily="34" charset="0"/>
                <a:cs typeface="Arial" charset="0"/>
                <a:sym typeface="Wingdings" pitchFamily="2" charset="2"/>
              </a:rPr>
              <a:t></a:t>
            </a:r>
            <a:endParaRPr lang="hu-HU" sz="11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Országgyűlés Sportbizottsága</a:t>
            </a: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Emberi </a:t>
            </a:r>
            <a:r>
              <a:rPr lang="hu-HU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Erőforrások Minisztériuma</a:t>
            </a:r>
            <a:endParaRPr lang="hu-HU" sz="16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50825" y="3933056"/>
            <a:ext cx="2281238" cy="2664296"/>
          </a:xfrm>
          <a:prstGeom prst="wedgeRectCallout">
            <a:avLst>
              <a:gd name="adj1" fmla="val 72651"/>
              <a:gd name="adj2" fmla="val 4588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57150" cmpd="thickThin">
            <a:solidFill>
              <a:srgbClr val="205867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hu-HU" sz="20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Szakmai partnerek</a:t>
            </a:r>
          </a:p>
          <a:p>
            <a:pPr algn="ctr">
              <a:spcAft>
                <a:spcPts val="300"/>
              </a:spcAft>
            </a:pPr>
            <a:r>
              <a:rPr lang="hu-HU" sz="1400" i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</a:t>
            </a:r>
            <a:r>
              <a:rPr lang="hu-HU" sz="1400" i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portszakmai háttér és kapcsolatrendszer</a:t>
            </a:r>
            <a:endParaRPr lang="hu-HU" sz="1400" i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100" dirty="0">
                <a:solidFill>
                  <a:srgbClr val="000000"/>
                </a:solidFill>
                <a:latin typeface="Arial Narrow" pitchFamily="34" charset="0"/>
                <a:cs typeface="Arial" charset="0"/>
                <a:sym typeface="Wingdings" pitchFamily="2" charset="2"/>
              </a:rPr>
              <a:t></a:t>
            </a:r>
            <a:endParaRPr lang="hu-HU" sz="11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Testnevelők</a:t>
            </a:r>
          </a:p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Sportági </a:t>
            </a:r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szakszövetségek</a:t>
            </a: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FISU, EUSA</a:t>
            </a:r>
            <a:b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</a:br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Diáksport szövetségek</a:t>
            </a: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Egészségfejlesztési és sportszakmai szervezetek</a:t>
            </a:r>
          </a:p>
          <a:p>
            <a:pPr algn="ctr"/>
            <a:endParaRPr lang="hu-HU" sz="11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endParaRPr lang="hu-HU" sz="11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endParaRPr lang="hu-HU" sz="11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endParaRPr lang="hu-HU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516688" y="3933056"/>
            <a:ext cx="2447925" cy="2664296"/>
          </a:xfrm>
          <a:prstGeom prst="wedgeRectCallout">
            <a:avLst>
              <a:gd name="adj1" fmla="val -62242"/>
              <a:gd name="adj2" fmla="val 2576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57150" cmpd="thickThin">
            <a:solidFill>
              <a:srgbClr val="205867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hu-HU" sz="20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Média</a:t>
            </a:r>
          </a:p>
          <a:p>
            <a:pPr algn="ctr"/>
            <a:r>
              <a:rPr lang="hu-HU" sz="1400" i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Kommunikációs csatornák</a:t>
            </a:r>
            <a:endParaRPr lang="hu-HU" sz="1400" i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hu-HU" sz="1100" dirty="0">
                <a:solidFill>
                  <a:srgbClr val="000000"/>
                </a:solidFill>
                <a:latin typeface="Arial Narrow" pitchFamily="34" charset="0"/>
                <a:cs typeface="Arial" charset="0"/>
                <a:sym typeface="Wingdings" pitchFamily="2" charset="2"/>
              </a:rPr>
              <a:t></a:t>
            </a:r>
            <a:endParaRPr lang="hu-HU" sz="11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Fiataloknak </a:t>
            </a:r>
            <a:b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</a:br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(pl. FB, </a:t>
            </a:r>
            <a:r>
              <a:rPr lang="hu-HU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YT, </a:t>
            </a:r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egyetemi újságok)</a:t>
            </a:r>
          </a:p>
          <a:p>
            <a:pPr algn="ctr"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Döntéshozóknak (pl. gazdasági és szakmai lapok)</a:t>
            </a: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Szakmai szervezeteket célzó médiumok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410444" y="116632"/>
            <a:ext cx="8626052" cy="820886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4000" b="1" cap="all" dirty="0"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Együttműködő partnerek</a:t>
            </a:r>
          </a:p>
        </p:txBody>
      </p:sp>
      <p:pic>
        <p:nvPicPr>
          <p:cNvPr id="11" name="Kép 3" descr="uj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87687"/>
            <a:ext cx="12239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27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4812" y="188640"/>
            <a:ext cx="9144000" cy="79208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hu-HU" sz="3400" b="1" cap="all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</a:rPr>
              <a:t>Az egyetemi sport szervezésének alapjai</a:t>
            </a:r>
            <a:endParaRPr lang="hu-HU" sz="3400" b="1" cap="all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43808" y="1319029"/>
            <a:ext cx="5976938" cy="533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 sz="2400" u="sng" dirty="0">
                <a:latin typeface="Cambria Math" pitchFamily="18" charset="0"/>
                <a:ea typeface="Cambria Math" pitchFamily="18" charset="0"/>
              </a:rPr>
              <a:t>Előzmény</a:t>
            </a:r>
          </a:p>
          <a:p>
            <a:pPr>
              <a:spcBef>
                <a:spcPct val="20000"/>
              </a:spcBef>
            </a:pPr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A </a:t>
            </a:r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mozgás: </a:t>
            </a:r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„természetes létformánk”</a:t>
            </a:r>
          </a:p>
          <a:p>
            <a:pPr>
              <a:spcBef>
                <a:spcPct val="20000"/>
              </a:spcBef>
            </a:pPr>
            <a:endParaRPr lang="hu-HU" sz="2400" b="1" dirty="0">
              <a:latin typeface="Cambria Math" pitchFamily="18" charset="0"/>
              <a:ea typeface="Cambria Math" pitchFamily="18" charset="0"/>
            </a:endParaRPr>
          </a:p>
          <a:p>
            <a:pPr>
              <a:spcBef>
                <a:spcPct val="20000"/>
              </a:spcBef>
            </a:pPr>
            <a:r>
              <a:rPr lang="hu-HU" sz="2400" u="sng" dirty="0">
                <a:latin typeface="Cambria Math" pitchFamily="18" charset="0"/>
                <a:ea typeface="Cambria Math" pitchFamily="18" charset="0"/>
              </a:rPr>
              <a:t>Az egyén szintjén</a:t>
            </a:r>
          </a:p>
          <a:p>
            <a:pPr>
              <a:spcBef>
                <a:spcPct val="20000"/>
              </a:spcBef>
            </a:pPr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Fittség, egészségmegőrzés, rekreáció</a:t>
            </a:r>
          </a:p>
          <a:p>
            <a:pPr>
              <a:spcBef>
                <a:spcPct val="20000"/>
              </a:spcBef>
            </a:pPr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Kihívás önmagunknak – versengés másokkal</a:t>
            </a:r>
          </a:p>
          <a:p>
            <a:pPr>
              <a:spcBef>
                <a:spcPct val="20000"/>
              </a:spcBef>
            </a:pPr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Közösségbe kerülés: </a:t>
            </a:r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„társas lény”</a:t>
            </a:r>
          </a:p>
          <a:p>
            <a:pPr>
              <a:spcBef>
                <a:spcPct val="20000"/>
              </a:spcBef>
            </a:pPr>
            <a:endParaRPr lang="hu-HU" sz="2400" b="1" dirty="0">
              <a:latin typeface="Cambria Math" pitchFamily="18" charset="0"/>
              <a:ea typeface="Cambria Math" pitchFamily="18" charset="0"/>
            </a:endParaRPr>
          </a:p>
          <a:p>
            <a:pPr>
              <a:spcBef>
                <a:spcPct val="20000"/>
              </a:spcBef>
            </a:pPr>
            <a:r>
              <a:rPr lang="hu-HU" sz="2400" u="sng" dirty="0">
                <a:latin typeface="Cambria Math" pitchFamily="18" charset="0"/>
                <a:ea typeface="Cambria Math" pitchFamily="18" charset="0"/>
              </a:rPr>
              <a:t>A társadalom szintjén</a:t>
            </a:r>
          </a:p>
          <a:p>
            <a:pPr>
              <a:spcBef>
                <a:spcPct val="20000"/>
              </a:spcBef>
            </a:pPr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Munkaerő „újratermelése”</a:t>
            </a:r>
          </a:p>
          <a:p>
            <a:pPr>
              <a:spcBef>
                <a:spcPct val="20000"/>
              </a:spcBef>
            </a:pPr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Saját csoport identitása és büszkesége</a:t>
            </a:r>
          </a:p>
          <a:p>
            <a:pPr>
              <a:spcBef>
                <a:spcPct val="20000"/>
              </a:spcBef>
            </a:pPr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Társadalmi-gazdasági </a:t>
            </a:r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„haszon</a:t>
            </a:r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”</a:t>
            </a:r>
            <a:endParaRPr lang="hu-HU" sz="24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4" descr="C:\Gyuri\Képek\Jubileumi plakat\atm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935037" cy="140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Gyuri\Képek\Jubileumi plakat\atm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1401752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Gyuri\Képek\Jubileumi plakat\atm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935037" cy="140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Gyuri\Képek\Jubileumi plakat\atm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1512168" cy="107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Gyuri\Képek\Jubileumi plakat\atm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935037" cy="140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6325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260648"/>
            <a:ext cx="82296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400" b="1" cap="all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</a:rPr>
              <a:t>Példa: a sport gazdasági hatásai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4" y="1196752"/>
            <a:ext cx="9121679" cy="54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85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1052736"/>
            <a:ext cx="8642350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hu-HU" b="1" dirty="0">
                <a:latin typeface="Cambria Math" pitchFamily="18" charset="0"/>
                <a:ea typeface="Cambria Math" pitchFamily="18" charset="0"/>
              </a:rPr>
              <a:t>Az egyetemi sport </a:t>
            </a:r>
            <a:r>
              <a:rPr lang="hu-HU" b="1" dirty="0" smtClean="0">
                <a:latin typeface="Cambria Math" pitchFamily="18" charset="0"/>
                <a:ea typeface="Cambria Math" pitchFamily="18" charset="0"/>
              </a:rPr>
              <a:t>alapja: </a:t>
            </a:r>
            <a:r>
              <a:rPr lang="hu-HU" b="1" u="sng" dirty="0">
                <a:latin typeface="Cambria Math" pitchFamily="18" charset="0"/>
                <a:ea typeface="Cambria Math" pitchFamily="18" charset="0"/>
              </a:rPr>
              <a:t>széles </a:t>
            </a:r>
            <a:r>
              <a:rPr lang="hu-HU" b="1" u="sng" dirty="0" smtClean="0">
                <a:latin typeface="Cambria Math" pitchFamily="18" charset="0"/>
                <a:ea typeface="Cambria Math" pitchFamily="18" charset="0"/>
              </a:rPr>
              <a:t>tömegbázis</a:t>
            </a:r>
            <a:endParaRPr lang="hu-HU" b="1" dirty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r>
              <a:rPr lang="hu-HU" dirty="0" smtClean="0">
                <a:latin typeface="Cambria Math" pitchFamily="18" charset="0"/>
                <a:ea typeface="Cambria Math" pitchFamily="18" charset="0"/>
              </a:rPr>
              <a:t> a </a:t>
            </a:r>
            <a:r>
              <a:rPr lang="hu-HU" dirty="0">
                <a:latin typeface="Cambria Math" pitchFamily="18" charset="0"/>
                <a:ea typeface="Cambria Math" pitchFamily="18" charset="0"/>
              </a:rPr>
              <a:t>kétszeresére növeljük a rekreációs minimumot (heti </a:t>
            </a:r>
            <a:r>
              <a:rPr lang="hu-HU" dirty="0" smtClean="0">
                <a:latin typeface="Cambria Math" pitchFamily="18" charset="0"/>
                <a:ea typeface="Cambria Math" pitchFamily="18" charset="0"/>
              </a:rPr>
              <a:t>2-3x mozgást) </a:t>
            </a:r>
            <a:r>
              <a:rPr lang="hu-HU" dirty="0">
                <a:latin typeface="Cambria Math" pitchFamily="18" charset="0"/>
                <a:ea typeface="Cambria Math" pitchFamily="18" charset="0"/>
              </a:rPr>
              <a:t>teljesítő hallgatók </a:t>
            </a:r>
            <a:r>
              <a:rPr lang="hu-HU" dirty="0" smtClean="0">
                <a:latin typeface="Cambria Math" pitchFamily="18" charset="0"/>
                <a:ea typeface="Cambria Math" pitchFamily="18" charset="0"/>
              </a:rPr>
              <a:t>számát</a:t>
            </a:r>
            <a:endParaRPr lang="hu-HU" dirty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r>
              <a:rPr lang="hu-HU" dirty="0">
                <a:latin typeface="Cambria Math" pitchFamily="18" charset="0"/>
                <a:ea typeface="Cambria Math" pitchFamily="18" charset="0"/>
              </a:rPr>
              <a:t> legalább havonta érjük el a hallgatókat a sportos, egészséges életmódot ösztönző kommunikációval, hasznos információkkal</a:t>
            </a:r>
          </a:p>
          <a:p>
            <a:pPr>
              <a:buFontTx/>
              <a:buChar char="-"/>
            </a:pPr>
            <a:r>
              <a:rPr lang="hu-HU" dirty="0">
                <a:latin typeface="Cambria Math" pitchFamily="18" charset="0"/>
                <a:ea typeface="Cambria Math" pitchFamily="18" charset="0"/>
              </a:rPr>
              <a:t> az általános testnevelés a rekreáció </a:t>
            </a:r>
            <a:r>
              <a:rPr lang="hu-HU" dirty="0" smtClean="0">
                <a:latin typeface="Cambria Math" pitchFamily="18" charset="0"/>
                <a:ea typeface="Cambria Math" pitchFamily="18" charset="0"/>
              </a:rPr>
              <a:t>része: fokozatos átmenet a mindennapos testnevelésből az önkéntes testedzésbe</a:t>
            </a:r>
            <a:endParaRPr lang="hu-HU" dirty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r>
              <a:rPr lang="hu-HU" dirty="0" smtClean="0">
                <a:latin typeface="Cambria Math" pitchFamily="18" charset="0"/>
                <a:ea typeface="Cambria Math" pitchFamily="18" charset="0"/>
              </a:rPr>
              <a:t> támogatás a </a:t>
            </a:r>
            <a:r>
              <a:rPr lang="hu-HU" dirty="0">
                <a:latin typeface="Cambria Math" pitchFamily="18" charset="0"/>
                <a:ea typeface="Cambria Math" pitchFamily="18" charset="0"/>
              </a:rPr>
              <a:t>hallgatói igényekhez igazodó, a rekreációs minimumot teljesítő, és szakmailag kontrollált </a:t>
            </a:r>
            <a:r>
              <a:rPr lang="hu-HU" dirty="0" smtClean="0">
                <a:latin typeface="Cambria Math" pitchFamily="18" charset="0"/>
                <a:ea typeface="Cambria Math" pitchFamily="18" charset="0"/>
              </a:rPr>
              <a:t>sportolásnak</a:t>
            </a:r>
            <a:endParaRPr lang="hu-HU" dirty="0">
              <a:latin typeface="Cambria Math" pitchFamily="18" charset="0"/>
              <a:ea typeface="Cambria Math" pitchFamily="18" charset="0"/>
            </a:endParaRPr>
          </a:p>
          <a:p>
            <a:endParaRPr lang="hu-HU" dirty="0">
              <a:latin typeface="Cambria Math" pitchFamily="18" charset="0"/>
              <a:ea typeface="Cambria Math" pitchFamily="18" charset="0"/>
            </a:endParaRPr>
          </a:p>
          <a:p>
            <a:pPr>
              <a:spcAft>
                <a:spcPts val="600"/>
              </a:spcAft>
            </a:pPr>
            <a:r>
              <a:rPr lang="hu-HU" b="1" dirty="0">
                <a:latin typeface="Cambria Math" pitchFamily="18" charset="0"/>
                <a:ea typeface="Cambria Math" pitchFamily="18" charset="0"/>
              </a:rPr>
              <a:t>Az egyetemi sport </a:t>
            </a:r>
            <a:r>
              <a:rPr lang="hu-HU" b="1" dirty="0" smtClean="0">
                <a:latin typeface="Cambria Math" pitchFamily="18" charset="0"/>
                <a:ea typeface="Cambria Math" pitchFamily="18" charset="0"/>
              </a:rPr>
              <a:t>magja: az </a:t>
            </a:r>
            <a:r>
              <a:rPr lang="hu-HU" b="1" u="sng" dirty="0">
                <a:latin typeface="Cambria Math" pitchFamily="18" charset="0"/>
                <a:ea typeface="Cambria Math" pitchFamily="18" charset="0"/>
              </a:rPr>
              <a:t>amatőr </a:t>
            </a:r>
            <a:r>
              <a:rPr lang="hu-HU" b="1" u="sng" dirty="0" smtClean="0">
                <a:latin typeface="Cambria Math" pitchFamily="18" charset="0"/>
                <a:ea typeface="Cambria Math" pitchFamily="18" charset="0"/>
              </a:rPr>
              <a:t>versenyzők</a:t>
            </a:r>
            <a:endParaRPr lang="hu-HU" b="1" dirty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r>
              <a:rPr lang="hu-HU" dirty="0">
                <a:latin typeface="Cambria Math" pitchFamily="18" charset="0"/>
                <a:ea typeface="Cambria Math" pitchFamily="18" charset="0"/>
              </a:rPr>
              <a:t> egyetemi bajnokságok követelményrendszerének felállítása</a:t>
            </a:r>
          </a:p>
          <a:p>
            <a:pPr>
              <a:buFontTx/>
              <a:buChar char="-"/>
            </a:pPr>
            <a:r>
              <a:rPr lang="hu-HU" dirty="0">
                <a:latin typeface="Cambria Math" pitchFamily="18" charset="0"/>
                <a:ea typeface="Cambria Math" pitchFamily="18" charset="0"/>
              </a:rPr>
              <a:t> az egyetemközi bajnokságokon indulás támogatása</a:t>
            </a:r>
          </a:p>
          <a:p>
            <a:pPr>
              <a:buFontTx/>
              <a:buChar char="-"/>
            </a:pPr>
            <a:r>
              <a:rPr lang="hu-H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dirty="0">
                <a:latin typeface="Cambria Math" pitchFamily="18" charset="0"/>
                <a:ea typeface="Cambria Math" pitchFamily="18" charset="0"/>
              </a:rPr>
              <a:t>az </a:t>
            </a:r>
            <a:r>
              <a:rPr lang="hu-HU" dirty="0" smtClean="0">
                <a:latin typeface="Cambria Math" pitchFamily="18" charset="0"/>
                <a:ea typeface="Cambria Math" pitchFamily="18" charset="0"/>
              </a:rPr>
              <a:t>intézmény színeiben </a:t>
            </a:r>
            <a:r>
              <a:rPr lang="hu-HU" dirty="0">
                <a:latin typeface="Cambria Math" pitchFamily="18" charset="0"/>
                <a:ea typeface="Cambria Math" pitchFamily="18" charset="0"/>
              </a:rPr>
              <a:t>versenyzők támogatása (nevezési díj, mez)</a:t>
            </a:r>
          </a:p>
          <a:p>
            <a:endParaRPr lang="hu-HU" dirty="0">
              <a:latin typeface="Cambria Math" pitchFamily="18" charset="0"/>
              <a:ea typeface="Cambria Math" pitchFamily="18" charset="0"/>
            </a:endParaRPr>
          </a:p>
          <a:p>
            <a:pPr>
              <a:spcAft>
                <a:spcPts val="600"/>
              </a:spcAft>
            </a:pPr>
            <a:r>
              <a:rPr lang="hu-HU" b="1" dirty="0">
                <a:latin typeface="Cambria Math" pitchFamily="18" charset="0"/>
                <a:ea typeface="Cambria Math" pitchFamily="18" charset="0"/>
              </a:rPr>
              <a:t>Az egyetemi sport példaképei: az </a:t>
            </a:r>
            <a:r>
              <a:rPr lang="hu-HU" b="1" u="sng" dirty="0">
                <a:latin typeface="Cambria Math" pitchFamily="18" charset="0"/>
                <a:ea typeface="Cambria Math" pitchFamily="18" charset="0"/>
              </a:rPr>
              <a:t>élsportoló hallgatók</a:t>
            </a:r>
          </a:p>
          <a:p>
            <a:pPr>
              <a:buFontTx/>
              <a:buChar char="-"/>
            </a:pPr>
            <a:r>
              <a:rPr lang="hu-H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dirty="0" smtClean="0">
                <a:latin typeface="Cambria Math" pitchFamily="18" charset="0"/>
                <a:ea typeface="Cambria Math" pitchFamily="18" charset="0"/>
              </a:rPr>
              <a:t>intézményi „Jó </a:t>
            </a:r>
            <a:r>
              <a:rPr lang="hu-HU" dirty="0">
                <a:latin typeface="Cambria Math" pitchFamily="18" charset="0"/>
                <a:ea typeface="Cambria Math" pitchFamily="18" charset="0"/>
              </a:rPr>
              <a:t>tanuló – jó sportoló!” </a:t>
            </a:r>
            <a:r>
              <a:rPr lang="hu-HU" dirty="0" smtClean="0">
                <a:latin typeface="Cambria Math" pitchFamily="18" charset="0"/>
                <a:ea typeface="Cambria Math" pitchFamily="18" charset="0"/>
              </a:rPr>
              <a:t>cím</a:t>
            </a:r>
            <a:endParaRPr lang="hu-HU" dirty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r>
              <a:rPr lang="hu-H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dirty="0" smtClean="0">
                <a:latin typeface="Cambria Math" pitchFamily="18" charset="0"/>
                <a:ea typeface="Cambria Math" pitchFamily="18" charset="0"/>
              </a:rPr>
              <a:t>marketing alapú </a:t>
            </a:r>
            <a:r>
              <a:rPr lang="hu-HU" dirty="0">
                <a:latin typeface="Cambria Math" pitchFamily="18" charset="0"/>
                <a:ea typeface="Cambria Math" pitchFamily="18" charset="0"/>
              </a:rPr>
              <a:t>döntés: kiemelt </a:t>
            </a:r>
            <a:r>
              <a:rPr lang="hu-HU" dirty="0" smtClean="0">
                <a:latin typeface="Cambria Math" pitchFamily="18" charset="0"/>
                <a:ea typeface="Cambria Math" pitchFamily="18" charset="0"/>
              </a:rPr>
              <a:t>intézményi sportágak</a:t>
            </a:r>
            <a:endParaRPr lang="hu-HU" dirty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r>
              <a:rPr lang="hu-HU" dirty="0" smtClean="0">
                <a:latin typeface="Cambria Math" pitchFamily="18" charset="0"/>
                <a:ea typeface="Cambria Math" pitchFamily="18" charset="0"/>
              </a:rPr>
              <a:t> élsportolóknak: felvételi, sportösztöndíj, </a:t>
            </a:r>
            <a:r>
              <a:rPr lang="hu-HU" dirty="0" err="1" smtClean="0">
                <a:latin typeface="Cambria Math" pitchFamily="18" charset="0"/>
                <a:ea typeface="Cambria Math" pitchFamily="18" charset="0"/>
              </a:rPr>
              <a:t>mentorálás</a:t>
            </a:r>
            <a:r>
              <a:rPr lang="hu-HU" dirty="0" smtClean="0">
                <a:latin typeface="Cambria Math" pitchFamily="18" charset="0"/>
                <a:ea typeface="Cambria Math" pitchFamily="18" charset="0"/>
              </a:rPr>
              <a:t>, kiemelt sportklub</a:t>
            </a:r>
            <a:endParaRPr lang="hu-H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60648"/>
            <a:ext cx="9144000" cy="5762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1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Az egyetemi sport megújításának alapelvei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100" b="1" i="0" u="none" strike="noStrike" kern="1200" cap="all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70354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úr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4570</TotalTime>
  <Words>4833</Words>
  <Application>Microsoft Office PowerPoint</Application>
  <PresentationFormat>Diavetítés a képernyőre (4:3 oldalarány)</PresentationFormat>
  <Paragraphs>1839</Paragraphs>
  <Slides>63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63</vt:i4>
      </vt:variant>
    </vt:vector>
  </HeadingPairs>
  <TitlesOfParts>
    <vt:vector size="75" baseType="lpstr">
      <vt:lpstr>Arial</vt:lpstr>
      <vt:lpstr>Arial Narrow</vt:lpstr>
      <vt:lpstr>Calibri</vt:lpstr>
      <vt:lpstr>Cambria Math</vt:lpstr>
      <vt:lpstr>Franklin Gothic Book</vt:lpstr>
      <vt:lpstr>Franklin Gothic Medium</vt:lpstr>
      <vt:lpstr>Tahoma</vt:lpstr>
      <vt:lpstr>Times New Roman</vt:lpstr>
      <vt:lpstr>Verdana</vt:lpstr>
      <vt:lpstr>Wingdings</vt:lpstr>
      <vt:lpstr>Wingdings 2</vt:lpstr>
      <vt:lpstr>Túra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Sportolj és Tanulj – Tanulj és Mozogj</vt:lpstr>
      <vt:lpstr>PowerPoint bemutató</vt:lpstr>
      <vt:lpstr>PowerPoint bemutató</vt:lpstr>
      <vt:lpstr>PowerPoint bemutató</vt:lpstr>
      <vt:lpstr>PowerPoint bemutató</vt:lpstr>
      <vt:lpstr>PowerPoint bemutató</vt:lpstr>
      <vt:lpstr>Budapesti Nyári Universiade pályázat, 2019</vt:lpstr>
      <vt:lpstr>PowerPoint bemutató</vt:lpstr>
      <vt:lpstr>Legnépszerűbb sportágak</vt:lpstr>
      <vt:lpstr>A sportolást motiváló tényezők</vt:lpstr>
      <vt:lpstr>A sportolás ellen ható tényezők</vt:lpstr>
      <vt:lpstr>PowerPoint bemutató</vt:lpstr>
      <vt:lpstr>PowerPoint bemutató</vt:lpstr>
      <vt:lpstr>Egyetemi sport művelése</vt:lpstr>
      <vt:lpstr>elégedettség Az egyetemi sporttal</vt:lpstr>
      <vt:lpstr>PowerPoint bemutató</vt:lpstr>
      <vt:lpstr>PowerPoint bemutató</vt:lpstr>
      <vt:lpstr>A magyar egyetemi sport hálózata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VI. Európai Egyetemek Karate Bajnoksága</vt:lpstr>
      <vt:lpstr>VII. Európai Egyetemek Rögbi 7-es Bajnoksága</vt:lpstr>
      <vt:lpstr>XI. Birkózó Egyetemi Világbajnokság</vt:lpstr>
      <vt:lpstr>XI. Birkózó Egyetemi Világbajnokság</vt:lpstr>
      <vt:lpstr>XI. Birkózó Egyetemi Világbajnokság</vt:lpstr>
      <vt:lpstr>XI. Birkózó Egyetemi Világbajnokság</vt:lpstr>
      <vt:lpstr>XX. Tájékozódási Futó Egyetemi VB</vt:lpstr>
      <vt:lpstr>Budapesti Nyári Universiade pályázat, 2019</vt:lpstr>
      <vt:lpstr>Budapesti Nyári Universiade pályázat, 2019</vt:lpstr>
      <vt:lpstr>Budapesti Nyári Universiade pályázat, 2019</vt:lpstr>
      <vt:lpstr>Budapesti Nyári Universiade pályázat, 2019</vt:lpstr>
      <vt:lpstr>Budapesti Nyári Universiade pályázat, 2019</vt:lpstr>
      <vt:lpstr>Budapesti Nyári Universiade pályázat, 2019</vt:lpstr>
      <vt:lpstr>Budapesti Nyári Universiade pályázat, 2019</vt:lpstr>
      <vt:lpstr>Budapesti Nyári Universiade pályázat, 2019</vt:lpstr>
      <vt:lpstr>Budapesti Nyári Universiade pályázat, 2019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MEFS</dc:creator>
  <cp:lastModifiedBy>SzM</cp:lastModifiedBy>
  <cp:revision>222</cp:revision>
  <cp:lastPrinted>2014-05-12T13:34:35Z</cp:lastPrinted>
  <dcterms:created xsi:type="dcterms:W3CDTF">2013-03-12T15:22:07Z</dcterms:created>
  <dcterms:modified xsi:type="dcterms:W3CDTF">2014-10-02T02:37:14Z</dcterms:modified>
</cp:coreProperties>
</file>