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672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301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458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5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797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950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311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420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207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6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504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7959D-4E6E-4820-95E8-B3184BCAAC3A}" type="datetimeFigureOut">
              <a:rPr lang="hu-HU" smtClean="0"/>
              <a:t>2014.10.01.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298A-4D41-47B1-99E8-E579A55E95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173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Jól működő intézményi rendszerek az egyetemeken</a:t>
            </a:r>
            <a:endParaRPr lang="hu-HU" sz="2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059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Felmérések igazolják azt a jelentős szemléletbeli különbséget, míg az amerikai egyetemeken végzett </a:t>
            </a:r>
            <a:r>
              <a:rPr lang="hu-HU" sz="2000" dirty="0" err="1" smtClean="0"/>
              <a:t>attitüd</a:t>
            </a:r>
            <a:r>
              <a:rPr lang="hu-HU" sz="2000" dirty="0" smtClean="0"/>
              <a:t> vizsgálatok szerint a hallgatók 75%-a tartja fontosnak a rendszeres sportolást, nálunk ez az arány csak 30%</a:t>
            </a:r>
          </a:p>
          <a:p>
            <a:r>
              <a:rPr lang="hu-HU" sz="2000" dirty="0" smtClean="0"/>
              <a:t>Az egyetemi testnevelés szerepének jelentősége meghatározó</a:t>
            </a:r>
          </a:p>
          <a:p>
            <a:r>
              <a:rPr lang="hu-HU" sz="2000" dirty="0" smtClean="0"/>
              <a:t>A felsőoktatási intézményekben kiemelt szerepe van a sport közösség építő erejének, a rendszeres testmozgás megszerettetésének</a:t>
            </a:r>
          </a:p>
          <a:p>
            <a:r>
              <a:rPr lang="hu-HU" sz="2000" dirty="0" smtClean="0"/>
              <a:t>A Központ oktatási tevékenységét összehangolja külföldi partner intézményekkel</a:t>
            </a:r>
          </a:p>
          <a:p>
            <a:r>
              <a:rPr lang="hu-HU" sz="2000" dirty="0"/>
              <a:t>S</a:t>
            </a:r>
            <a:r>
              <a:rPr lang="hu-HU" sz="2000" dirty="0" smtClean="0"/>
              <a:t>aját hallgatóin és dolgozóin kívül más intézményeknek is biztosítja a szerteágazó szabadidős-és versenysporthoz való hozzáférést</a:t>
            </a:r>
          </a:p>
          <a:p>
            <a:r>
              <a:rPr lang="hu-HU" sz="2000" dirty="0" smtClean="0"/>
              <a:t>Tudományos tevékenységünk elsősorban a TDK munkákra koncentrálódik. Itt dolgozzuk fel a hallgatók fittségi-és egészségi állapotára vonatkozó felmérések eredményeit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54564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000" dirty="0" smtClean="0"/>
              <a:t>A Központ legfontosabb feladata az egyetemes testkultúra mint az általános műveltség részének hallgatóink felé való közvetítése</a:t>
            </a:r>
          </a:p>
          <a:p>
            <a:r>
              <a:rPr lang="hu-HU" sz="2000" dirty="0" smtClean="0"/>
              <a:t>A testkultúra testápolást és testedzést jelent. A testedzés a szervezet szabályszerű megterhelése, mely fokozza az erőnlétet és az állóképességet. A testkultúra befolyásolja mind a fizikai, mind a szellemi munka eredményességét</a:t>
            </a:r>
          </a:p>
          <a:p>
            <a:r>
              <a:rPr lang="hu-HU" sz="2000" dirty="0" smtClean="0"/>
              <a:t>Fontosabb céljaink és feladataink az egészséges életmód és a sportolás igényének elfogadtatása, különböző sportágak technikájának, taktikájának elsajátítása. A tudatos testedzés kialakítása tekintettel a terhelésre, versenylehetőségek megteremtése, közösségi élet elősegítése</a:t>
            </a:r>
          </a:p>
          <a:p>
            <a:r>
              <a:rPr lang="hu-HU" sz="2000" dirty="0" smtClean="0"/>
              <a:t>Fontos a hallgatói, dolgozói sportélet irányítása, a hallgatókkal való párbeszéd kialakítása</a:t>
            </a:r>
          </a:p>
          <a:p>
            <a:r>
              <a:rPr lang="hu-HU" sz="2000" dirty="0" smtClean="0"/>
              <a:t>A hallgatók sportról vallott elképzelései, a különböző </a:t>
            </a:r>
            <a:r>
              <a:rPr lang="hu-HU" sz="2000" dirty="0" err="1" smtClean="0"/>
              <a:t>színtű</a:t>
            </a:r>
            <a:r>
              <a:rPr lang="hu-HU" sz="2000" dirty="0" smtClean="0"/>
              <a:t> középiskolai sportélet miatt rendkívül eltérőek</a:t>
            </a:r>
          </a:p>
          <a:p>
            <a:endParaRPr lang="hu-HU" sz="2000" dirty="0" smtClean="0"/>
          </a:p>
          <a:p>
            <a:r>
              <a:rPr lang="hu-HU" sz="2000" dirty="0" smtClean="0"/>
              <a:t>A mi feladatunk azoknak a hallgatóknak a megnyerése és meggyőzése, akiknek az életében a sport eddig nem játszott meghatározó szerepet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708101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000" dirty="0" smtClean="0"/>
              <a:t>Mindig törekednünk kell arra, hogy a hallgatók ismereteket kapjanak a korszerű testnevelésről, sportról, hogy lehetővé tegye számukra egyéni edzéstervek, sportprogramok kidolgozását. A hallgatók minél szélesebb rétegét igyekszünk sportolásra késztetni, egészséges életmódra szoktatni. </a:t>
            </a:r>
          </a:p>
          <a:p>
            <a:r>
              <a:rPr lang="hu-HU" sz="2000" dirty="0" smtClean="0"/>
              <a:t>A széles választási lehetőség, a jó körülmények mind azt a célt szolgálják, hogy a sportolási igény a lehető legmélyebben beépüljön a hallgatók személyiségébe.</a:t>
            </a:r>
          </a:p>
          <a:p>
            <a:r>
              <a:rPr lang="hu-HU" sz="2000" dirty="0" smtClean="0"/>
              <a:t>Feladatunk egy olyan rendszer kidolgozása, mely rendszeresen végzett sporttevékenységet eredményez a hallgatóknál, mely mind a testnevelők, mind a diákok szempontjából elfogadhatóak</a:t>
            </a:r>
          </a:p>
          <a:p>
            <a:r>
              <a:rPr lang="hu-HU" sz="2000" dirty="0" smtClean="0"/>
              <a:t>Fontosnak tartjuk a hallgatók fittségi állapotát jelző, objektív mérések létjogosultságát és érvényességét.</a:t>
            </a:r>
          </a:p>
          <a:p>
            <a:r>
              <a:rPr lang="hu-HU" sz="2000" dirty="0" smtClean="0"/>
              <a:t>A kurzusok, foglalkozások jellege, tartalma elsősorban </a:t>
            </a:r>
            <a:r>
              <a:rPr lang="hu-HU" sz="2000" dirty="0" err="1" smtClean="0"/>
              <a:t>rekreatív</a:t>
            </a:r>
            <a:r>
              <a:rPr lang="hu-HU" sz="2000" dirty="0" smtClean="0"/>
              <a:t> és ne merev, oktató jellegű legyen, valamint igazodjon a hallgatók igényeihez.</a:t>
            </a:r>
          </a:p>
        </p:txBody>
      </p:sp>
    </p:spTree>
    <p:extLst>
      <p:ext uri="{BB962C8B-B14F-4D97-AF65-F5344CB8AC3E}">
        <p14:creationId xmlns:p14="http://schemas.microsoft.com/office/powerpoint/2010/main" val="926268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000" dirty="0" smtClean="0"/>
              <a:t>A nappali alap-és osztatlan képzésben a testnevelés tantárgy 2 félévben történő felvétele és teljesítése kritérium követelmény, mely oktatási tevékenységet </a:t>
            </a:r>
            <a:r>
              <a:rPr lang="hu-HU" sz="2000" dirty="0" err="1" smtClean="0"/>
              <a:t>összegyetemi</a:t>
            </a:r>
            <a:r>
              <a:rPr lang="hu-HU" sz="2000" dirty="0" smtClean="0"/>
              <a:t> kompetenciával a Központ végzi.</a:t>
            </a:r>
          </a:p>
          <a:p>
            <a:r>
              <a:rPr lang="hu-HU" sz="2000" dirty="0" smtClean="0"/>
              <a:t>A Központ részt vesz a külföldi hallgatók idegen nyelven folyó képzésében is. </a:t>
            </a:r>
          </a:p>
          <a:p>
            <a:r>
              <a:rPr lang="hu-HU" sz="2000" dirty="0" smtClean="0"/>
              <a:t>A kurzusokat a Neptun rendszeren keresztül a hallgatók maguk veszik fel.</a:t>
            </a:r>
          </a:p>
          <a:p>
            <a:r>
              <a:rPr lang="hu-HU" sz="2000" dirty="0" smtClean="0"/>
              <a:t>A testnevelési órák tekintetében sport szakági rendszer érvényesül. </a:t>
            </a:r>
            <a:r>
              <a:rPr lang="hu-HU" sz="2000" dirty="0" err="1" smtClean="0"/>
              <a:t>Sportszakágak</a:t>
            </a:r>
            <a:r>
              <a:rPr lang="hu-HU" sz="2000" dirty="0" smtClean="0"/>
              <a:t>: 1.: labdasportok (foci, kosár, </a:t>
            </a:r>
            <a:r>
              <a:rPr lang="hu-HU" sz="2000" dirty="0" err="1" smtClean="0"/>
              <a:t>röp</a:t>
            </a:r>
            <a:r>
              <a:rPr lang="hu-HU" sz="2000" dirty="0" smtClean="0"/>
              <a:t>, kézi, futsal), 2.: eszközzel ütött labdasportok: tenisz, tollas, fallabda, asztalitenisz, </a:t>
            </a:r>
            <a:r>
              <a:rPr lang="hu-HU" sz="2000" dirty="0" err="1" smtClean="0"/>
              <a:t>floorball</a:t>
            </a:r>
            <a:r>
              <a:rPr lang="hu-HU" sz="2000" dirty="0" smtClean="0"/>
              <a:t>, </a:t>
            </a:r>
            <a:r>
              <a:rPr lang="hu-HU" sz="2000" dirty="0" err="1" smtClean="0"/>
              <a:t>ricochet</a:t>
            </a:r>
            <a:r>
              <a:rPr lang="hu-HU" sz="2000" dirty="0" smtClean="0"/>
              <a:t> 3.:küzdősportok: aikido, karate, ninjutsu, capoeira, krav maga, boksz 4.: úszás: kezdő, haladó, 5.: tánc: népi, latin, klasszikus 6.: kardio jellegű sportok: spinning, aerobic, zumba 7.: erőfejlesztés súlyzókkal, kardio gépeken, TRX 8.: Jóga: </a:t>
            </a:r>
            <a:r>
              <a:rPr lang="hu-HU" sz="2000" dirty="0" err="1" smtClean="0"/>
              <a:t>hatha</a:t>
            </a:r>
            <a:r>
              <a:rPr lang="hu-HU" sz="2000" dirty="0" smtClean="0"/>
              <a:t>, </a:t>
            </a:r>
            <a:r>
              <a:rPr lang="hu-HU" sz="2000" dirty="0" err="1" smtClean="0"/>
              <a:t>power</a:t>
            </a:r>
            <a:r>
              <a:rPr lang="hu-HU" sz="2000" dirty="0" smtClean="0"/>
              <a:t>, gerinc 9.: atlétika 10.: </a:t>
            </a:r>
            <a:r>
              <a:rPr lang="hu-HU" sz="2000" dirty="0" err="1" smtClean="0"/>
              <a:t>falmászsás</a:t>
            </a:r>
            <a:r>
              <a:rPr lang="hu-HU" sz="2000" dirty="0" smtClean="0"/>
              <a:t> 11.: téli sportok: sí, korcsolya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717510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szakági testnevelés órákon  az adott sportág gyakorlat anyagát edzés szerűen alkalmazzuk. Meg kell tanítanunk a hallgatókat már alsóbb éves korban arra, hogyan kell terhelniük szervezetüket ahhoz, hogy ne ártson , hanem használjon. Meg kell tanítanunk továbbá arra is, hogy milyen jellegű terhelés jelent szervezete számára felfrissülést, mely tanulmányi munkájára is kedvező hatású. </a:t>
            </a:r>
          </a:p>
          <a:p>
            <a:r>
              <a:rPr lang="hu-HU" sz="2000" dirty="0" smtClean="0"/>
              <a:t>Az első és másod éves hallgatók zömének a heti 1 alkalommal kínált testnevelési óra nyújtja az </a:t>
            </a:r>
            <a:r>
              <a:rPr lang="hu-HU" sz="2000" dirty="0" err="1" smtClean="0"/>
              <a:t>össz</a:t>
            </a:r>
            <a:r>
              <a:rPr lang="hu-HU" sz="2000" dirty="0" smtClean="0"/>
              <a:t> mozgásmennyiséget.</a:t>
            </a:r>
          </a:p>
          <a:p>
            <a:r>
              <a:rPr lang="hu-HU" sz="2000" dirty="0" smtClean="0"/>
              <a:t>A tanórán kívüli sportolási tevékenységek a Testnevelési Központ által:</a:t>
            </a:r>
          </a:p>
          <a:p>
            <a:r>
              <a:rPr lang="hu-HU" sz="2000" dirty="0" smtClean="0"/>
              <a:t>Házi bajnokságok minden egyetemünkön űzhető sportágban</a:t>
            </a:r>
          </a:p>
          <a:p>
            <a:r>
              <a:rPr lang="hu-HU" sz="2000" dirty="0" smtClean="0"/>
              <a:t>Budapesti Universitas bajnokságok (úszás mi rendezzük)</a:t>
            </a:r>
          </a:p>
          <a:p>
            <a:r>
              <a:rPr lang="hu-HU" sz="2000" dirty="0" smtClean="0"/>
              <a:t>MEFOB bajnokságok (úszást, sít mi rendezzük)</a:t>
            </a:r>
          </a:p>
          <a:p>
            <a:r>
              <a:rPr lang="hu-HU" sz="2000" dirty="0" smtClean="0"/>
              <a:t>Sítáborok – több, mint 30 éve rendszeresen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350821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diáksport körökben, kollégiumokban sportoló hallgatók számára egyaránt lehetőség nyílik különböző szintű versenyszerű-és szabadidős sportolásra</a:t>
            </a:r>
          </a:p>
          <a:p>
            <a:r>
              <a:rPr lang="hu-HU" sz="2000" dirty="0" smtClean="0"/>
              <a:t>Különböző kari sportrendezvények, hagyomány teremtő-és </a:t>
            </a:r>
            <a:r>
              <a:rPr lang="hu-HU" sz="2000" dirty="0"/>
              <a:t>ő</a:t>
            </a:r>
            <a:r>
              <a:rPr lang="hu-HU" sz="2000" dirty="0" smtClean="0"/>
              <a:t>rző bajnokságok, kupák szervezése</a:t>
            </a:r>
          </a:p>
          <a:p>
            <a:r>
              <a:rPr lang="hu-HU" sz="2000" dirty="0" smtClean="0"/>
              <a:t>A kiemelkedő sportteljesítményt nyújtó hallgatók munkáját az EHK által létesített Sport ösztöndíj támogatásával is elismerjük. A támogatással egyúttal hozzájárulnak az egyetemünk jó hírnevét öregbítő élsportolóink országos bajnokságra való költséges felkészítéséhez.</a:t>
            </a:r>
          </a:p>
          <a:p>
            <a:r>
              <a:rPr lang="hu-HU" sz="2000" dirty="0" smtClean="0"/>
              <a:t>Ki kell emelni a Testnevelési Központ együttműködését. Közösen rendezzük </a:t>
            </a:r>
            <a:r>
              <a:rPr lang="hu-HU" sz="2000" dirty="0" err="1" smtClean="0"/>
              <a:t>pl</a:t>
            </a:r>
            <a:r>
              <a:rPr lang="hu-HU" sz="2000" dirty="0" smtClean="0"/>
              <a:t> a Dunaparti Egyetemek regattáját évek óta. </a:t>
            </a:r>
          </a:p>
          <a:p>
            <a:r>
              <a:rPr lang="hu-HU" sz="2000" dirty="0" smtClean="0"/>
              <a:t>2011 január 1-től a Testnevelési Központ üzemelteti a Bogdánfy utcai Sporttelepet. 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8052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Munkatársainknak a testnevelési órák megtartása mellett működtetési feladatokat is el kell látniuk. Az itt űzhető sportágak </a:t>
            </a:r>
            <a:r>
              <a:rPr lang="hu-HU" sz="2000" dirty="0" err="1" smtClean="0"/>
              <a:t>szakágvezetői</a:t>
            </a:r>
            <a:r>
              <a:rPr lang="hu-HU" sz="2000" dirty="0" smtClean="0"/>
              <a:t> felelősek a létesítmény zökkenő mentes működtetéséért.</a:t>
            </a:r>
          </a:p>
          <a:p>
            <a:r>
              <a:rPr lang="hu-HU" sz="2000" dirty="0" smtClean="0"/>
              <a:t>Ars poeticánk a hallgatók érezzék jól magukat, ne sérüljenek meg és jöjjenek a jövő héten is</a:t>
            </a:r>
          </a:p>
          <a:p>
            <a:endParaRPr lang="hu-HU" sz="2000" dirty="0"/>
          </a:p>
          <a:p>
            <a:r>
              <a:rPr lang="hu-HU" dirty="0" smtClean="0"/>
              <a:t>Köszönöm megtisztelő figyelmüket!!!!!!!!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998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</a:t>
            </a:r>
            <a:r>
              <a:rPr lang="hu-HU" sz="2000" dirty="0" err="1" smtClean="0"/>
              <a:t>testnevelés-sport-rekreáció</a:t>
            </a:r>
            <a:r>
              <a:rPr lang="hu-HU" sz="2000" dirty="0" smtClean="0"/>
              <a:t> biztosítása a felsőoktatásban szervezett keretek között indokolt</a:t>
            </a:r>
          </a:p>
          <a:p>
            <a:r>
              <a:rPr lang="hu-HU" sz="2000" dirty="0" smtClean="0"/>
              <a:t>A BME küldetésével és hagyományaival összhangban képzési céljai elérése, a személyiség fejlesztés és az értelmiségivé válás eredményessége érdekében a testnevelés és a sport ügyét kiemelten kezeli.</a:t>
            </a:r>
          </a:p>
          <a:p>
            <a:r>
              <a:rPr lang="hu-HU" sz="2000" dirty="0" smtClean="0"/>
              <a:t>A BME egyetemi testneveléssel és sporttal kapcsolatos alap célja, hogy a testmozgás mind szélesebb körben az egyetemi életforma része legyen.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4867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Történeti visszatekintés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BME 1923 óta rendszeres sportlehetőséget biztosít a hallgatóknak</a:t>
            </a:r>
          </a:p>
          <a:p>
            <a:r>
              <a:rPr lang="hu-HU" sz="2000" dirty="0" smtClean="0"/>
              <a:t>1925-ben az egyetemek többségében bevezették a testnevelést. Így a József Nádor Műegyetemen is.</a:t>
            </a:r>
          </a:p>
          <a:p>
            <a:r>
              <a:rPr lang="hu-HU" sz="2000" dirty="0" smtClean="0"/>
              <a:t>A kiválóan működő sport klub, a megfelelő egyetemi-és főiskolai versenyrendszer biztosította a fokozottabban érdeklődő hallgatók sportolási lehetőségét.</a:t>
            </a:r>
          </a:p>
          <a:p>
            <a:r>
              <a:rPr lang="hu-HU" sz="2000" dirty="0" smtClean="0"/>
              <a:t>A háborús évek után 1952-ben országos viszonylatban ismét kötelezővé tették a testnevelést</a:t>
            </a:r>
          </a:p>
          <a:p>
            <a:r>
              <a:rPr lang="hu-HU" sz="2000" dirty="0" smtClean="0"/>
              <a:t>1956-ban eltörölték, majd 1957-ben épp a műegyetemi hallgatók követelésére visszaállították.</a:t>
            </a:r>
          </a:p>
          <a:p>
            <a:r>
              <a:rPr lang="hu-HU" sz="2000" dirty="0" smtClean="0"/>
              <a:t>Az 1970-80-as években a </a:t>
            </a:r>
            <a:r>
              <a:rPr lang="hu-HU" sz="2000" dirty="0" err="1" smtClean="0"/>
              <a:t>Circuit</a:t>
            </a:r>
            <a:r>
              <a:rPr lang="hu-HU" sz="2000" dirty="0" smtClean="0"/>
              <a:t> rendszert alkalmaztuk</a:t>
            </a:r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0927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4 félév kötelező testnevelés időszakában az első félévben 1-2 órában bemutattuk az összes sportolási lehetőséget, a második, harmadik, negyedik félévben a hallgatók már maguk választottak sportágat.</a:t>
            </a:r>
          </a:p>
          <a:p>
            <a:r>
              <a:rPr lang="hu-HU" sz="2000" dirty="0" smtClean="0"/>
              <a:t>1990-től a szakosított testnevelés bevezetésével már minden félévben a hallgató maga választott kurzust. </a:t>
            </a:r>
          </a:p>
          <a:p>
            <a:r>
              <a:rPr lang="hu-HU" sz="2400" dirty="0" smtClean="0"/>
              <a:t>Akkori létesítményeink: </a:t>
            </a:r>
            <a:r>
              <a:rPr lang="hu-HU" sz="2000" dirty="0" smtClean="0"/>
              <a:t>I., II. számú tornaterem, Kármán-, Bercsényi kollégium tornatermei, egyetemi uszoda, bitumenes focipálya, 3 db szabadtéri teniszpálya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42153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Struktúra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BME testnevelési-és sportrendszerének célja, hogy a hallgatók lehető legnagyobb részét valamilyen formában ( órai testnevelés, egyesületi sportolás, egyéni teljesítménypróba, fakultatív testnevelés, rekreáció ) sportolásra, ezáltal egészséges életmódra késztessük.</a:t>
            </a:r>
          </a:p>
          <a:p>
            <a:r>
              <a:rPr lang="hu-HU" sz="2000" dirty="0" smtClean="0"/>
              <a:t>Úgy vélem, saját testnevelési- és sportrendszerünk jól viszonyul a hazai körülményekhez, kellőképpen rugalmas és lehetőség szerint alkalmazkodik a hallgatók felkészültségi fokához.</a:t>
            </a:r>
          </a:p>
          <a:p>
            <a:r>
              <a:rPr lang="hu-HU" sz="2000" dirty="0" smtClean="0"/>
              <a:t>Nagyon fontos feladatunk ellátásához elengedhetetlen feltétel a jelenlegi órarendi testnevelés szerkezete.</a:t>
            </a:r>
          </a:p>
          <a:p>
            <a:r>
              <a:rPr lang="hu-HU" sz="2000" dirty="0" smtClean="0"/>
              <a:t>Az Egyetemi Sport Bizottság ( ESB ) egy 11 tagú testület, amely a Szenátus felügyelete alatt működik.</a:t>
            </a:r>
          </a:p>
          <a:p>
            <a:r>
              <a:rPr lang="hu-HU" sz="2000" dirty="0" smtClean="0"/>
              <a:t>5 állandó tag  - rektor vagy rektor helyettes, - EHK elnök, - ÜZO igazgató, - Beruházási igazgató, Testnevelési Központ igazgató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94120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000" dirty="0"/>
              <a:t>6</a:t>
            </a:r>
            <a:r>
              <a:rPr lang="hu-HU" sz="2000" dirty="0" smtClean="0"/>
              <a:t> delegált tag: - BME </a:t>
            </a:r>
            <a:r>
              <a:rPr lang="hu-HU" sz="2000" dirty="0" err="1" smtClean="0"/>
              <a:t>közalkamazott</a:t>
            </a:r>
            <a:r>
              <a:rPr lang="hu-HU" sz="2000" dirty="0" smtClean="0"/>
              <a:t>, - MAFC, - EHK szabadidő sport 2 fő, - EHK amatőr-és országos versenysport 2 fő</a:t>
            </a:r>
          </a:p>
          <a:p>
            <a:r>
              <a:rPr lang="hu-HU" sz="2000" dirty="0" smtClean="0"/>
              <a:t>A Testnevelési Központ az egyetemi és kari testnevelési és rekreációs szolgáltatás és képzési feladatokért felelős szervezeti egység</a:t>
            </a:r>
          </a:p>
          <a:p>
            <a:r>
              <a:rPr lang="hu-HU" sz="2000" dirty="0" smtClean="0"/>
              <a:t>A Testnevelési Központ a testnevelési-és sportrendszert működteti az ESB kontrollja mellett</a:t>
            </a:r>
          </a:p>
          <a:p>
            <a:r>
              <a:rPr lang="hu-HU" sz="2000" dirty="0" smtClean="0"/>
              <a:t>A Központ vezetésével kapcsolatos feladatokat az igazgató látja el, együttműködve a Központ Tanácsával és az értekezlettel</a:t>
            </a:r>
          </a:p>
          <a:p>
            <a:r>
              <a:rPr lang="hu-HU" sz="2000" dirty="0" smtClean="0"/>
              <a:t>A Központ Tanácsa az igazgató feladatkörének ellátását segítő, tanácsadó, véleményező testület, mely két főből áll</a:t>
            </a:r>
          </a:p>
          <a:p>
            <a:r>
              <a:rPr lang="hu-HU" sz="2000" dirty="0" smtClean="0"/>
              <a:t>Tagjait a Központ főállású oktatói maguk közül, titkos szavazással választják az igazgató megbízásának időtartamára</a:t>
            </a:r>
          </a:p>
          <a:p>
            <a:r>
              <a:rPr lang="hu-HU" sz="2000" dirty="0" smtClean="0"/>
              <a:t>A Központ értekezlete a Központ főállású oktatóinak  összessége</a:t>
            </a:r>
          </a:p>
          <a:p>
            <a:r>
              <a:rPr lang="hu-HU" sz="2000" dirty="0" smtClean="0"/>
              <a:t>Az értekezlet az igazgató felhívása alapján az általa megjelölt kérdésben titkos vagy nyílt szavazással véleményt nyilvánít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4914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sportági szakág vezetők az igazgató feladat-és hatáskörébe tartozó ügyekben javaslattételi jogkörrel rendelkeznek</a:t>
            </a:r>
          </a:p>
          <a:p>
            <a:r>
              <a:rPr lang="hu-HU" sz="2000" dirty="0" smtClean="0"/>
              <a:t>Az igazgató képviseletében a kijelölt területen munkairányítói feladatokat látnak el, felelősek a szakágakat érintő oktatási-és kutatási feladatok végrehajtásáért</a:t>
            </a:r>
          </a:p>
          <a:p>
            <a:r>
              <a:rPr lang="hu-HU" sz="2000" dirty="0" smtClean="0"/>
              <a:t>Jelenleg 8 főállású testnevelő tanárunk van</a:t>
            </a:r>
          </a:p>
          <a:p>
            <a:r>
              <a:rPr lang="hu-HU" sz="2000" dirty="0" smtClean="0"/>
              <a:t>Az órák egy részét óraadó tanárokkal oldjuk meg</a:t>
            </a:r>
          </a:p>
          <a:p>
            <a:r>
              <a:rPr lang="hu-HU" sz="2000" dirty="0" smtClean="0"/>
              <a:t>A Campus területén jól megközelíthető Sportközpontunk működik</a:t>
            </a:r>
          </a:p>
          <a:p>
            <a:r>
              <a:rPr lang="hu-HU" sz="2000" dirty="0" smtClean="0"/>
              <a:t>1 kosárlabda,- 1 röplabda,-4 fallabda, -1 kondicionáló, -1 kardió,</a:t>
            </a:r>
          </a:p>
          <a:p>
            <a:r>
              <a:rPr lang="hu-HU" sz="2000" dirty="0" smtClean="0"/>
              <a:t>- 1 küzdősport, - 1 spinning, -1 aerobic termet és egy minden igényt kielégítő </a:t>
            </a:r>
            <a:r>
              <a:rPr lang="hu-HU" sz="2000" dirty="0" err="1" smtClean="0"/>
              <a:t>mászófalat</a:t>
            </a:r>
            <a:r>
              <a:rPr lang="hu-HU" sz="2000" dirty="0" smtClean="0"/>
              <a:t> foglal magában</a:t>
            </a:r>
          </a:p>
          <a:p>
            <a:r>
              <a:rPr lang="hu-HU" sz="2000" dirty="0" smtClean="0"/>
              <a:t>Mód van asztalitenisz – és tollaslabda órák  lebonyolítására is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9010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héten adtuk át a Sportközpont legújabb 800 nm-es új létesítményeit:</a:t>
            </a:r>
          </a:p>
          <a:p>
            <a:r>
              <a:rPr lang="hu-HU" sz="2000" dirty="0" smtClean="0"/>
              <a:t>2 db </a:t>
            </a:r>
            <a:r>
              <a:rPr lang="hu-HU" sz="2000" dirty="0" err="1" smtClean="0"/>
              <a:t>Ricochet</a:t>
            </a:r>
            <a:r>
              <a:rPr lang="hu-HU" sz="2000" dirty="0" smtClean="0"/>
              <a:t> pálya, boksz ,– zenés gimnasztika, - </a:t>
            </a:r>
            <a:r>
              <a:rPr lang="hu-HU" sz="2000" dirty="0" err="1" smtClean="0"/>
              <a:t>Teqball</a:t>
            </a:r>
            <a:r>
              <a:rPr lang="hu-HU" sz="2000" dirty="0" smtClean="0"/>
              <a:t> terem</a:t>
            </a:r>
          </a:p>
          <a:p>
            <a:r>
              <a:rPr lang="hu-HU" sz="2000" dirty="0" smtClean="0"/>
              <a:t>Szabadtéri létesítményünk a Bogdánfy sporttelep, melyen 4 műfüves kispályás labdarúgó,- 4 strandröplabda, - 5 szabadtéri (télen 3 fedett) tenisz ,- 400-as rekortán futópálya található</a:t>
            </a:r>
          </a:p>
          <a:p>
            <a:r>
              <a:rPr lang="hu-HU" sz="2000" dirty="0" smtClean="0"/>
              <a:t>A csarnok és a sporttelep a testnevelési órák és a minőségi szabadidő sport kiszolgálására alkalmasak</a:t>
            </a:r>
          </a:p>
          <a:p>
            <a:r>
              <a:rPr lang="hu-HU" sz="2000" dirty="0" smtClean="0"/>
              <a:t>Az Egyetemi Hallgatói Képviselet (EHK) kari, hallgatói sportbizottságokat hoztak létre</a:t>
            </a:r>
          </a:p>
          <a:p>
            <a:r>
              <a:rPr lang="hu-HU" sz="2000" dirty="0" smtClean="0"/>
              <a:t>A bizottságok elsődleges feladata a sporttevékenységet folytató öntevékeny csoportok, diáksportkörök által igényelt – testnevelési órákon túli teremidőpontok elosztása.</a:t>
            </a:r>
          </a:p>
          <a:p>
            <a:r>
              <a:rPr lang="hu-HU" sz="2000" dirty="0" smtClean="0"/>
              <a:t>A Testnevelési Központ heti rendszerességgel egyeztet a HSB vezetőkkel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185548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kollégiumok- és karok sportvezetői a kijelölt testnevelőkkel beszélik meg az aktuális feladatokat, heti sportprogramokat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514413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1462</Words>
  <Application>Microsoft Office PowerPoint</Application>
  <PresentationFormat>Diavetítés a képernyőre (4:3 oldalarány)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Jól működő intézményi rendszerek az egyetemeken</vt:lpstr>
      <vt:lpstr>Bevezetés</vt:lpstr>
      <vt:lpstr>Történeti visszatekintés </vt:lpstr>
      <vt:lpstr>PowerPoint bemutató</vt:lpstr>
      <vt:lpstr>Struktúra</vt:lpstr>
      <vt:lpstr>PowerPoint bemutató</vt:lpstr>
      <vt:lpstr>PowerPoint bemutató</vt:lpstr>
      <vt:lpstr>PowerPoint bemutató</vt:lpstr>
      <vt:lpstr>PowerPoint bemutató</vt:lpstr>
      <vt:lpstr>Tartalom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BME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Jól működő intézményi rendszerek az egyetemeken</dc:title>
  <dc:creator>BME</dc:creator>
  <cp:lastModifiedBy>BME</cp:lastModifiedBy>
  <cp:revision>19</cp:revision>
  <cp:lastPrinted>2014-10-01T15:44:43Z</cp:lastPrinted>
  <dcterms:created xsi:type="dcterms:W3CDTF">2014-10-01T13:18:20Z</dcterms:created>
  <dcterms:modified xsi:type="dcterms:W3CDTF">2014-10-01T15:48:36Z</dcterms:modified>
</cp:coreProperties>
</file>