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80" r:id="rId4"/>
    <p:sldId id="285" r:id="rId5"/>
    <p:sldId id="284" r:id="rId6"/>
    <p:sldId id="282" r:id="rId7"/>
    <p:sldId id="267" r:id="rId8"/>
    <p:sldId id="268" r:id="rId9"/>
    <p:sldId id="269" r:id="rId10"/>
    <p:sldId id="270" r:id="rId11"/>
    <p:sldId id="279" r:id="rId12"/>
    <p:sldId id="271" r:id="rId13"/>
    <p:sldId id="272" r:id="rId14"/>
    <p:sldId id="274" r:id="rId15"/>
    <p:sldId id="275" r:id="rId16"/>
    <p:sldId id="276" r:id="rId17"/>
    <p:sldId id="277" r:id="rId18"/>
    <p:sldId id="273" r:id="rId19"/>
    <p:sldId id="283" r:id="rId20"/>
    <p:sldId id="278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16E93BA-98CF-47F6-B2BA-A43DB962C79C}">
          <p14:sldIdLst>
            <p14:sldId id="256"/>
            <p14:sldId id="265"/>
            <p14:sldId id="280"/>
            <p14:sldId id="285"/>
            <p14:sldId id="284"/>
            <p14:sldId id="282"/>
            <p14:sldId id="267"/>
            <p14:sldId id="268"/>
            <p14:sldId id="269"/>
            <p14:sldId id="270"/>
            <p14:sldId id="279"/>
            <p14:sldId id="271"/>
            <p14:sldId id="272"/>
            <p14:sldId id="274"/>
            <p14:sldId id="275"/>
            <p14:sldId id="276"/>
            <p14:sldId id="277"/>
            <p14:sldId id="273"/>
            <p14:sldId id="283"/>
            <p14:sldId id="278"/>
          </p14:sldIdLst>
        </p14:section>
        <p14:section name="Első szakasz" id="{7764CC52-B2D4-49D7-A9DF-A26AC28AE9C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>
        <p:scale>
          <a:sx n="100" d="100"/>
          <a:sy n="100" d="100"/>
        </p:scale>
        <p:origin x="-246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2014.10.04.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2014.10.04.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71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843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3DBE4-6187-4891-880A-5513E78F80C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2103-BDB2-4B93-B881-BB9D68F14D7E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7683-7704-434A-A8EA-55AFA82D14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13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Szechenyi_Istvan_Egyetem_balos_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230706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ok.sze.hu:23456/HatarWebSite/RSzoctamKtgMersekles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asygotousa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tivalo.net/view/9477/vizs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789040"/>
            <a:ext cx="55446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400" cap="small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hu-HU" sz="1800" b="1" cap="small" dirty="0" smtClean="0">
                <a:solidFill>
                  <a:schemeClr val="bg1"/>
                </a:solidFill>
                <a:latin typeface="Century Gothic" pitchFamily="34" charset="0"/>
              </a:rPr>
              <a:t>Debrecen, 2014.10. 04.</a:t>
            </a:r>
            <a:endParaRPr lang="hu-HU" sz="1800" b="1" cap="sm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95536" y="1700808"/>
            <a:ext cx="7383763" cy="14401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3200" i="1" dirty="0" smtClean="0">
                <a:solidFill>
                  <a:schemeClr val="bg1"/>
                </a:solidFill>
              </a:rPr>
              <a:t>Jó gyakorlat: élsportolók Győrben</a:t>
            </a:r>
          </a:p>
          <a:p>
            <a:pPr algn="ctr"/>
            <a:endParaRPr lang="hu-HU" sz="1800" i="1" dirty="0" smtClean="0">
              <a:solidFill>
                <a:schemeClr val="bg1"/>
              </a:solidFill>
            </a:endParaRPr>
          </a:p>
          <a:p>
            <a:pPr algn="ctr"/>
            <a:r>
              <a:rPr lang="hu-HU" sz="1800" i="1" dirty="0" smtClean="0">
                <a:solidFill>
                  <a:schemeClr val="bg1"/>
                </a:solidFill>
              </a:rPr>
              <a:t>"Tudás </a:t>
            </a:r>
            <a:r>
              <a:rPr lang="hu-HU" sz="1800" i="1" dirty="0">
                <a:solidFill>
                  <a:schemeClr val="bg1"/>
                </a:solidFill>
              </a:rPr>
              <a:t>és </a:t>
            </a:r>
            <a:r>
              <a:rPr lang="hu-HU" sz="1800" i="1" dirty="0" smtClean="0">
                <a:solidFill>
                  <a:schemeClr val="bg1"/>
                </a:solidFill>
              </a:rPr>
              <a:t>Sport: </a:t>
            </a:r>
            <a:r>
              <a:rPr lang="hu-HU" sz="1800" i="1" dirty="0">
                <a:solidFill>
                  <a:schemeClr val="bg1"/>
                </a:solidFill>
              </a:rPr>
              <a:t>Sportolói életpálya modell a Széchenyi István Egyetemen” </a:t>
            </a:r>
            <a:r>
              <a:rPr lang="hu-HU" sz="1800" dirty="0">
                <a:solidFill>
                  <a:schemeClr val="bg1"/>
                </a:solidFill>
              </a:rPr>
              <a:t>projekt</a:t>
            </a: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28597" y="2204864"/>
            <a:ext cx="536753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200" cap="small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G\Pictures\Logó_sze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17032"/>
            <a:ext cx="1872208" cy="1944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2915816" y="274639"/>
            <a:ext cx="5770984" cy="634082"/>
          </a:xfrm>
        </p:spPr>
        <p:txBody>
          <a:bodyPr/>
          <a:lstStyle/>
          <a:p>
            <a:r>
              <a:rPr lang="hu-HU" altLang="hu-HU" sz="3200" b="1" dirty="0" smtClean="0"/>
              <a:t>Tartalom </a:t>
            </a:r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2492896"/>
            <a:ext cx="871309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églalap 4"/>
          <p:cNvSpPr>
            <a:spLocks noChangeArrowheads="1"/>
          </p:cNvSpPr>
          <p:nvPr/>
        </p:nvSpPr>
        <p:spPr bwMode="auto">
          <a:xfrm>
            <a:off x="3990975" y="3244850"/>
            <a:ext cx="4684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10248" name="Téglalap 3"/>
          <p:cNvSpPr>
            <a:spLocks noChangeArrowheads="1"/>
          </p:cNvSpPr>
          <p:nvPr/>
        </p:nvSpPr>
        <p:spPr bwMode="auto">
          <a:xfrm>
            <a:off x="0" y="1124744"/>
            <a:ext cx="5688631" cy="44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000" dirty="0"/>
              <a:t>  </a:t>
            </a:r>
          </a:p>
          <a:p>
            <a:pPr algn="ctr" eaLnBrk="1" hangingPunct="1"/>
            <a:r>
              <a:rPr lang="hu-HU" altLang="hu-HU" sz="21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hu-HU" altLang="hu-HU" sz="2200" dirty="0">
                <a:solidFill>
                  <a:schemeClr val="bg1"/>
                </a:solidFill>
              </a:rPr>
              <a:t> </a:t>
            </a:r>
            <a:endParaRPr lang="hu-HU" altLang="hu-HU" sz="12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130000"/>
              </a:lnSpc>
              <a:buFont typeface="+mj-lt"/>
              <a:buAutoNum type="arabicParenR"/>
            </a:pPr>
            <a:r>
              <a:rPr lang="hu-HU" altLang="hu-HU" sz="2200" dirty="0" smtClean="0">
                <a:solidFill>
                  <a:schemeClr val="bg1"/>
                </a:solidFill>
              </a:rPr>
              <a:t>Félévenkénti tájékoztató előadás, ösztöndíjak, kedvezmények bemutatása</a:t>
            </a:r>
            <a:endParaRPr lang="hu-HU" altLang="hu-HU" sz="2200" dirty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130000"/>
              </a:lnSpc>
              <a:buFont typeface="+mj-lt"/>
              <a:buAutoNum type="arabicParenR"/>
            </a:pPr>
            <a:r>
              <a:rPr lang="hu-HU" altLang="hu-HU" sz="2200" dirty="0" smtClean="0">
                <a:solidFill>
                  <a:schemeClr val="bg1"/>
                </a:solidFill>
              </a:rPr>
              <a:t> Mentorok bemutatkozása</a:t>
            </a:r>
          </a:p>
          <a:p>
            <a:pPr marL="457200" indent="-457200" eaLnBrk="1" hangingPunct="1">
              <a:lnSpc>
                <a:spcPct val="130000"/>
              </a:lnSpc>
              <a:buFont typeface="+mj-lt"/>
              <a:buAutoNum type="arabicParenR"/>
            </a:pPr>
            <a:r>
              <a:rPr lang="hu-HU" altLang="hu-HU" sz="2200" dirty="0" smtClean="0">
                <a:solidFill>
                  <a:schemeClr val="bg1"/>
                </a:solidFill>
              </a:rPr>
              <a:t>Érdekképviselet a tanárok felé</a:t>
            </a:r>
          </a:p>
          <a:p>
            <a:pPr marL="457200" indent="-457200" eaLnBrk="1" hangingPunct="1">
              <a:lnSpc>
                <a:spcPct val="130000"/>
              </a:lnSpc>
              <a:buFont typeface="+mj-lt"/>
              <a:buAutoNum type="arabicParenR"/>
            </a:pPr>
            <a:r>
              <a:rPr lang="hu-HU" altLang="hu-HU" sz="2200" dirty="0" smtClean="0">
                <a:solidFill>
                  <a:schemeClr val="bg1"/>
                </a:solidFill>
              </a:rPr>
              <a:t>Érdekképviselet a tanulmányi osztály irányába</a:t>
            </a:r>
          </a:p>
          <a:p>
            <a:pPr marL="457200" indent="-457200" eaLnBrk="1" hangingPunct="1">
              <a:lnSpc>
                <a:spcPct val="130000"/>
              </a:lnSpc>
              <a:buFont typeface="+mj-lt"/>
              <a:buAutoNum type="arabicParenR"/>
            </a:pPr>
            <a:r>
              <a:rPr lang="hu-HU" altLang="hu-HU" sz="2200" dirty="0" smtClean="0">
                <a:solidFill>
                  <a:schemeClr val="bg1"/>
                </a:solidFill>
              </a:rPr>
              <a:t>Terhelés - élettani felmérés</a:t>
            </a:r>
            <a:endParaRPr lang="hu-HU" altLang="hu-HU" sz="2200" dirty="0">
              <a:solidFill>
                <a:schemeClr val="bg1"/>
              </a:solidFill>
            </a:endParaRPr>
          </a:p>
          <a:p>
            <a:pPr eaLnBrk="1" hangingPunct="1"/>
            <a:endParaRPr lang="hu-HU" altLang="hu-HU" sz="22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924945"/>
            <a:ext cx="422446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DE88E-B27B-412D-82F7-D41843D2408B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1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hu-HU" sz="2600" dirty="0" smtClean="0">
                <a:solidFill>
                  <a:schemeClr val="bg1"/>
                </a:solidFill>
              </a:rPr>
              <a:t>2-2 </a:t>
            </a:r>
            <a:r>
              <a:rPr lang="hu-HU" sz="2600" dirty="0">
                <a:solidFill>
                  <a:schemeClr val="bg1"/>
                </a:solidFill>
              </a:rPr>
              <a:t>fő egyéni és  csapatsportot űző élsportolót vállaltunk, de figyelembe véve az esetleges fluktuációt </a:t>
            </a:r>
            <a:r>
              <a:rPr lang="hu-HU" sz="2600" dirty="0" smtClean="0">
                <a:solidFill>
                  <a:schemeClr val="bg1"/>
                </a:solidFill>
              </a:rPr>
              <a:t>8 </a:t>
            </a:r>
            <a:r>
              <a:rPr lang="hu-HU" sz="2600" dirty="0">
                <a:solidFill>
                  <a:schemeClr val="bg1"/>
                </a:solidFill>
              </a:rPr>
              <a:t>főt hívtunk be a program kezdetekor.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pic>
        <p:nvPicPr>
          <p:cNvPr id="8" name="Kép 7"/>
          <p:cNvPicPr/>
          <p:nvPr/>
        </p:nvPicPr>
        <p:blipFill>
          <a:blip r:embed="rId2" cstate="print"/>
          <a:srcRect l="5708" t="30395" r="25371" b="22763"/>
          <a:stretch>
            <a:fillRect/>
          </a:stretch>
        </p:blipFill>
        <p:spPr bwMode="auto">
          <a:xfrm>
            <a:off x="395536" y="2708920"/>
            <a:ext cx="79208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1AF1E-B4FD-4DE0-9729-7F1E553C18D3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9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sp>
        <p:nvSpPr>
          <p:cNvPr id="11269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11271" name="Szövegdoboz 8"/>
          <p:cNvSpPr txBox="1">
            <a:spLocks noChangeArrowheads="1"/>
          </p:cNvSpPr>
          <p:nvPr/>
        </p:nvSpPr>
        <p:spPr bwMode="auto">
          <a:xfrm>
            <a:off x="539552" y="1556792"/>
            <a:ext cx="828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altLang="hu-HU" sz="2800" b="1" dirty="0" err="1">
                <a:solidFill>
                  <a:schemeClr val="bg1"/>
                </a:solidFill>
              </a:rPr>
              <a:t>HA</a:t>
            </a:r>
            <a:r>
              <a:rPr lang="hu-HU" altLang="hu-HU" sz="2800" dirty="0" err="1">
                <a:solidFill>
                  <a:schemeClr val="bg1"/>
                </a:solidFill>
              </a:rPr>
              <a:t>llgatói</a:t>
            </a:r>
            <a:r>
              <a:rPr lang="hu-HU" altLang="hu-HU" sz="2800" dirty="0">
                <a:solidFill>
                  <a:schemeClr val="bg1"/>
                </a:solidFill>
              </a:rPr>
              <a:t> </a:t>
            </a:r>
            <a:r>
              <a:rPr lang="hu-HU" altLang="hu-HU" sz="2800" b="1" dirty="0" err="1">
                <a:solidFill>
                  <a:schemeClr val="bg1"/>
                </a:solidFill>
              </a:rPr>
              <a:t>TÁ</a:t>
            </a:r>
            <a:r>
              <a:rPr lang="hu-HU" altLang="hu-HU" sz="2800" dirty="0" err="1">
                <a:solidFill>
                  <a:schemeClr val="bg1"/>
                </a:solidFill>
              </a:rPr>
              <a:t>mogatások</a:t>
            </a:r>
            <a:r>
              <a:rPr lang="hu-HU" altLang="hu-HU" sz="2800" dirty="0">
                <a:solidFill>
                  <a:schemeClr val="bg1"/>
                </a:solidFill>
              </a:rPr>
              <a:t> </a:t>
            </a:r>
            <a:r>
              <a:rPr lang="hu-HU" altLang="hu-HU" sz="2800" b="1" dirty="0">
                <a:solidFill>
                  <a:schemeClr val="bg1"/>
                </a:solidFill>
              </a:rPr>
              <a:t>R</a:t>
            </a:r>
            <a:r>
              <a:rPr lang="hu-HU" altLang="hu-HU" sz="2800" dirty="0">
                <a:solidFill>
                  <a:schemeClr val="bg1"/>
                </a:solidFill>
              </a:rPr>
              <a:t>endszere (HATÁR)</a:t>
            </a:r>
          </a:p>
        </p:txBody>
      </p:sp>
      <p:pic>
        <p:nvPicPr>
          <p:cNvPr id="11272" name="Kép 9" descr="határmenü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60145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Szövegdoboz 10"/>
          <p:cNvSpPr txBox="1">
            <a:spLocks noChangeArrowheads="1"/>
          </p:cNvSpPr>
          <p:nvPr/>
        </p:nvSpPr>
        <p:spPr bwMode="auto">
          <a:xfrm>
            <a:off x="1763688" y="5517232"/>
            <a:ext cx="590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altLang="hu-HU" sz="4000" b="1" dirty="0"/>
              <a:t>http://my.szeportal.hu/</a:t>
            </a:r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F422E-4064-4C6C-A533-787216D21423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sp>
        <p:nvSpPr>
          <p:cNvPr id="12293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12295" name="Szövegdoboz 9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132138" y="1963738"/>
            <a:ext cx="554355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hu-HU" altLang="hu-HU" sz="2800" dirty="0">
                <a:solidFill>
                  <a:schemeClr val="bg1"/>
                </a:solidFill>
              </a:rPr>
              <a:t>Rendszeres szociális támogatás </a:t>
            </a:r>
            <a:r>
              <a:rPr lang="hu-HU" altLang="hu-HU" sz="2800" dirty="0" smtClean="0">
                <a:solidFill>
                  <a:schemeClr val="bg1"/>
                </a:solidFill>
              </a:rPr>
              <a:t>pályázatok bemutatása</a:t>
            </a:r>
          </a:p>
          <a:p>
            <a:pPr eaLnBrk="1" hangingPunct="1"/>
            <a:endParaRPr lang="hu-HU" altLang="hu-HU" sz="2800" dirty="0">
              <a:solidFill>
                <a:schemeClr val="bg1"/>
              </a:solidFill>
            </a:endParaRPr>
          </a:p>
          <a:p>
            <a:pPr eaLnBrk="1" hangingPunct="1"/>
            <a:endParaRPr lang="hu-HU" altLang="hu-HU" sz="1200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hu-HU" altLang="hu-HU" sz="2800" dirty="0">
                <a:solidFill>
                  <a:schemeClr val="bg1"/>
                </a:solidFill>
              </a:rPr>
              <a:t>Költségtérítés mérséklés </a:t>
            </a:r>
            <a:r>
              <a:rPr lang="hu-HU" altLang="hu-HU" sz="2800" dirty="0" smtClean="0">
                <a:solidFill>
                  <a:schemeClr val="bg1"/>
                </a:solidFill>
              </a:rPr>
              <a:t>pályázat bemutatása ( </a:t>
            </a:r>
            <a:r>
              <a:rPr lang="hu-HU" altLang="hu-HU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≤ </a:t>
            </a:r>
            <a:r>
              <a:rPr lang="hu-HU" altLang="hu-HU" sz="2800" dirty="0" smtClean="0">
                <a:solidFill>
                  <a:schemeClr val="bg1"/>
                </a:solidFill>
              </a:rPr>
              <a:t>50%)</a:t>
            </a:r>
            <a:endParaRPr lang="hu-HU" altLang="hu-HU" sz="2800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hu-HU" altLang="hu-HU" sz="1200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hu-HU" altLang="hu-HU" sz="2800" dirty="0">
                <a:solidFill>
                  <a:schemeClr val="bg1"/>
                </a:solidFill>
              </a:rPr>
              <a:t>Kiemelkedő sport és kulturális ösztöndíj pályázat </a:t>
            </a:r>
            <a:r>
              <a:rPr lang="hu-HU" altLang="hu-HU" sz="2800" dirty="0" smtClean="0">
                <a:solidFill>
                  <a:schemeClr val="bg1"/>
                </a:solidFill>
              </a:rPr>
              <a:t>bemutatása</a:t>
            </a:r>
            <a:endParaRPr lang="hu-HU" altLang="hu-HU" dirty="0"/>
          </a:p>
          <a:p>
            <a:pPr eaLnBrk="1" hangingPunct="1">
              <a:buFont typeface="Arial" charset="0"/>
              <a:buChar char="•"/>
            </a:pPr>
            <a:endParaRPr lang="hu-HU" altLang="hu-HU" dirty="0"/>
          </a:p>
        </p:txBody>
      </p:sp>
      <p:pic>
        <p:nvPicPr>
          <p:cNvPr id="12296" name="Kép 10" descr="pályáírá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23193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F37F4-466A-4886-913D-4FBA5B2F17E1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43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15368" name="Szövegdoboz 9"/>
          <p:cNvSpPr txBox="1">
            <a:spLocks noChangeArrowheads="1"/>
          </p:cNvSpPr>
          <p:nvPr/>
        </p:nvSpPr>
        <p:spPr bwMode="auto">
          <a:xfrm>
            <a:off x="611560" y="2204864"/>
            <a:ext cx="82819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altLang="hu-HU" sz="3200" dirty="0" smtClean="0">
                <a:solidFill>
                  <a:schemeClr val="bg1"/>
                </a:solidFill>
              </a:rPr>
              <a:t>SZESE kontingens 20 fő 2012-</a:t>
            </a:r>
          </a:p>
          <a:p>
            <a:pPr eaLnBrk="1" hangingPunct="1"/>
            <a:endParaRPr lang="hu-HU" altLang="hu-HU" sz="2800" dirty="0" smtClean="0">
              <a:solidFill>
                <a:schemeClr val="bg1"/>
              </a:solidFill>
            </a:endParaRPr>
          </a:p>
          <a:p>
            <a:pPr eaLnBrk="1" hangingPunct="1"/>
            <a:endParaRPr lang="hu-HU" altLang="hu-HU" sz="2800" dirty="0">
              <a:solidFill>
                <a:schemeClr val="bg1"/>
              </a:solidFill>
            </a:endParaRPr>
          </a:p>
          <a:p>
            <a:pPr eaLnBrk="1" hangingPunct="1"/>
            <a:r>
              <a:rPr lang="hu-HU" altLang="hu-HU" sz="2800" dirty="0" smtClean="0">
                <a:solidFill>
                  <a:schemeClr val="bg1"/>
                </a:solidFill>
              </a:rPr>
              <a:t>Hol </a:t>
            </a:r>
            <a:r>
              <a:rPr lang="hu-HU" altLang="hu-HU" sz="2800" dirty="0">
                <a:solidFill>
                  <a:schemeClr val="bg1"/>
                </a:solidFill>
              </a:rPr>
              <a:t>tudok jelentkezni?</a:t>
            </a:r>
          </a:p>
          <a:p>
            <a:pPr eaLnBrk="1" hangingPunct="1"/>
            <a:endParaRPr lang="hu-HU" altLang="hu-HU" sz="2800" dirty="0">
              <a:solidFill>
                <a:schemeClr val="bg1"/>
              </a:solidFill>
            </a:endParaRPr>
          </a:p>
          <a:p>
            <a:pPr eaLnBrk="1" hangingPunct="1"/>
            <a:r>
              <a:rPr lang="hu-HU" altLang="hu-HU" sz="2800" dirty="0">
                <a:solidFill>
                  <a:schemeClr val="bg1"/>
                </a:solidFill>
              </a:rPr>
              <a:t>Kaphatok pluszpontot?</a:t>
            </a:r>
          </a:p>
          <a:p>
            <a:pPr eaLnBrk="1" hangingPunct="1"/>
            <a:endParaRPr lang="hu-HU" altLang="hu-HU" sz="2800" dirty="0">
              <a:solidFill>
                <a:schemeClr val="bg1"/>
              </a:solidFill>
            </a:endParaRPr>
          </a:p>
          <a:p>
            <a:pPr eaLnBrk="1" hangingPunct="1"/>
            <a:r>
              <a:rPr lang="hu-HU" altLang="hu-HU" sz="2800" dirty="0">
                <a:solidFill>
                  <a:schemeClr val="bg1"/>
                </a:solidFill>
              </a:rPr>
              <a:t>Mi alapján döntik el, hogy melyik kollégiumba kerülök</a:t>
            </a:r>
            <a:r>
              <a:rPr lang="hu-HU" altLang="hu-HU" sz="28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chemeClr val="bg1"/>
                </a:solidFill>
              </a:rPr>
              <a:t>Első évesek edzőtábori részvétele</a:t>
            </a:r>
            <a:endParaRPr lang="hu-HU" altLang="hu-HU" sz="2800" dirty="0">
              <a:solidFill>
                <a:schemeClr val="bg1"/>
              </a:solidFill>
            </a:endParaRPr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2555776" y="0"/>
            <a:ext cx="6933456" cy="1143000"/>
          </a:xfrm>
        </p:spPr>
        <p:txBody>
          <a:bodyPr/>
          <a:lstStyle/>
          <a:p>
            <a:r>
              <a:rPr lang="hu-HU" altLang="hu-HU" dirty="0" smtClean="0"/>
              <a:t>Kollégiumi elhelyezés </a:t>
            </a:r>
            <a:endParaRPr lang="hu-HU" altLang="hu-HU" dirty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9B86B2-EF08-4787-B60E-CC00D4B648BC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9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425575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sp>
        <p:nvSpPr>
          <p:cNvPr id="16389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pic>
        <p:nvPicPr>
          <p:cNvPr id="16391" name="Kép 11" descr="neptu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486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zis 12"/>
          <p:cNvSpPr/>
          <p:nvPr/>
        </p:nvSpPr>
        <p:spPr>
          <a:xfrm>
            <a:off x="6011863" y="5300663"/>
            <a:ext cx="1584325" cy="4318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75DEC-09CB-4E05-AAA9-45C3D55A8ED4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5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sp>
        <p:nvSpPr>
          <p:cNvPr id="25605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7" name="Téglalap 6"/>
          <p:cNvSpPr/>
          <p:nvPr/>
        </p:nvSpPr>
        <p:spPr>
          <a:xfrm>
            <a:off x="323850" y="3141663"/>
            <a:ext cx="8424863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1100" dirty="0"/>
              <a:t> </a:t>
            </a:r>
          </a:p>
        </p:txBody>
      </p:sp>
      <p:sp>
        <p:nvSpPr>
          <p:cNvPr id="25608" name="Téglalap 8"/>
          <p:cNvSpPr>
            <a:spLocks noChangeArrowheads="1"/>
          </p:cNvSpPr>
          <p:nvPr/>
        </p:nvSpPr>
        <p:spPr bwMode="auto">
          <a:xfrm>
            <a:off x="323528" y="1041023"/>
            <a:ext cx="864063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hu-HU" altLang="hu-HU" sz="2400" dirty="0" smtClean="0">
              <a:solidFill>
                <a:schemeClr val="bg1"/>
              </a:solidFill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err="1" smtClean="0">
                <a:solidFill>
                  <a:schemeClr val="bg1"/>
                </a:solidFill>
              </a:rPr>
              <a:t>Bursa</a:t>
            </a:r>
            <a:r>
              <a:rPr lang="hu-HU" altLang="hu-HU" sz="2400" dirty="0" smtClean="0">
                <a:solidFill>
                  <a:schemeClr val="bg1"/>
                </a:solidFill>
              </a:rPr>
              <a:t> Hungarica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err="1" smtClean="0">
                <a:solidFill>
                  <a:schemeClr val="bg1"/>
                </a:solidFill>
              </a:rPr>
              <a:t>UNIVERSITAS-Győr</a:t>
            </a:r>
            <a:r>
              <a:rPr lang="hu-HU" altLang="hu-HU" sz="2400" dirty="0" smtClean="0">
                <a:solidFill>
                  <a:schemeClr val="bg1"/>
                </a:solidFill>
              </a:rPr>
              <a:t> Alapítvány pályázat a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>
                <a:solidFill>
                  <a:schemeClr val="bg1"/>
                </a:solidFill>
              </a:rPr>
              <a:t> </a:t>
            </a:r>
            <a:br>
              <a:rPr lang="hu-HU" altLang="hu-HU" sz="2400" dirty="0" smtClean="0">
                <a:solidFill>
                  <a:schemeClr val="bg1"/>
                </a:solidFill>
              </a:rPr>
            </a:br>
            <a:r>
              <a:rPr lang="hu-HU" altLang="hu-HU" sz="2400" dirty="0" smtClean="0">
                <a:solidFill>
                  <a:schemeClr val="bg1"/>
                </a:solidFill>
              </a:rPr>
              <a:t>WABERER'S HOLDING Logisztikai </a:t>
            </a:r>
            <a:r>
              <a:rPr lang="hu-HU" altLang="hu-HU" sz="2400" dirty="0" err="1" smtClean="0">
                <a:solidFill>
                  <a:schemeClr val="bg1"/>
                </a:solidFill>
              </a:rPr>
              <a:t>ZRt</a:t>
            </a:r>
            <a:r>
              <a:rPr lang="hu-HU" altLang="hu-HU" sz="2400" dirty="0" smtClean="0">
                <a:solidFill>
                  <a:schemeClr val="bg1"/>
                </a:solidFill>
              </a:rPr>
              <a:t>. támogatásával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>
                <a:solidFill>
                  <a:schemeClr val="bg1"/>
                </a:solidFill>
              </a:rPr>
              <a:t>VELUX tanulmányi ösztöndíj Dániában</a:t>
            </a:r>
          </a:p>
          <a:p>
            <a:pPr eaLnBrk="1" hangingPunct="1"/>
            <a:endParaRPr lang="hu-HU" altLang="hu-HU" sz="2400" dirty="0">
              <a:solidFill>
                <a:schemeClr val="bg1"/>
              </a:solidFill>
            </a:endParaRPr>
          </a:p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</a:rPr>
              <a:t> Egyéb külföldi tanulmányi ösztöndíjak: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sz="2400" dirty="0" smtClean="0">
                <a:solidFill>
                  <a:schemeClr val="bg1"/>
                </a:solidFill>
              </a:rPr>
              <a:t>Erasmus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sz="2400" dirty="0" err="1" smtClean="0">
                <a:solidFill>
                  <a:schemeClr val="bg1"/>
                </a:solidFill>
              </a:rPr>
              <a:t>GO-East</a:t>
            </a:r>
            <a:endParaRPr lang="hu-HU" altLang="hu-HU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sz="2400" dirty="0" smtClean="0">
                <a:solidFill>
                  <a:schemeClr val="bg1"/>
                </a:solidFill>
              </a:rPr>
              <a:t>Rengeteg kutatói és szakmai gyakorlatos ösztöndíj (földrésztől függetlenül)</a:t>
            </a:r>
          </a:p>
          <a:p>
            <a:pPr eaLnBrk="1" hangingPunct="1"/>
            <a:endParaRPr lang="hu-HU" altLang="hu-HU" sz="3600" dirty="0"/>
          </a:p>
        </p:txBody>
      </p:sp>
      <p:pic>
        <p:nvPicPr>
          <p:cNvPr id="9" name="Kép 10" descr="velux-kep-332x2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68175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E44DDD-90CA-4030-83A3-24670501415D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3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sp>
        <p:nvSpPr>
          <p:cNvPr id="30725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30727" name="Szövegdoboz 8"/>
          <p:cNvSpPr txBox="1">
            <a:spLocks noChangeArrowheads="1"/>
          </p:cNvSpPr>
          <p:nvPr/>
        </p:nvSpPr>
        <p:spPr bwMode="auto">
          <a:xfrm>
            <a:off x="2195513" y="1844675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altLang="hu-HU" sz="3200" dirty="0">
                <a:solidFill>
                  <a:schemeClr val="bg1"/>
                </a:solidFill>
              </a:rPr>
              <a:t>Külföldi ösztöndíjak</a:t>
            </a:r>
          </a:p>
        </p:txBody>
      </p:sp>
      <p:sp>
        <p:nvSpPr>
          <p:cNvPr id="30728" name="Téglalap 9"/>
          <p:cNvSpPr>
            <a:spLocks noChangeArrowheads="1"/>
          </p:cNvSpPr>
          <p:nvPr/>
        </p:nvSpPr>
        <p:spPr bwMode="auto">
          <a:xfrm>
            <a:off x="755650" y="3213100"/>
            <a:ext cx="447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800" u="sng" dirty="0">
                <a:solidFill>
                  <a:schemeClr val="bg1"/>
                </a:solidFill>
              </a:rPr>
              <a:t>http://www.easygotousa.org</a:t>
            </a:r>
            <a:r>
              <a:rPr lang="hu-HU" altLang="hu-HU" u="sng" dirty="0">
                <a:solidFill>
                  <a:schemeClr val="bg1"/>
                </a:solidFill>
                <a:hlinkClick r:id="rId2"/>
              </a:rPr>
              <a:t>/</a:t>
            </a:r>
            <a:endParaRPr lang="hu-HU" altLang="hu-HU" dirty="0">
              <a:solidFill>
                <a:schemeClr val="bg1"/>
              </a:solidFill>
            </a:endParaRPr>
          </a:p>
        </p:txBody>
      </p:sp>
      <p:pic>
        <p:nvPicPr>
          <p:cNvPr id="30729" name="Kép 10" descr="easy 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76475"/>
            <a:ext cx="34623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Szövegdoboz 11"/>
          <p:cNvSpPr txBox="1">
            <a:spLocks noChangeArrowheads="1"/>
          </p:cNvSpPr>
          <p:nvPr/>
        </p:nvSpPr>
        <p:spPr bwMode="auto">
          <a:xfrm>
            <a:off x="468313" y="4365625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dirty="0">
                <a:solidFill>
                  <a:schemeClr val="bg1"/>
                </a:solidFill>
              </a:rPr>
              <a:t>Online </a:t>
            </a:r>
            <a:r>
              <a:rPr lang="hu-HU" altLang="hu-HU" sz="2000" dirty="0">
                <a:solidFill>
                  <a:schemeClr val="bg1"/>
                </a:solidFill>
              </a:rPr>
              <a:t>profilt kell csinálni (adatok, képek, eredmények)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</a:rPr>
              <a:t>Mentor segíti a </a:t>
            </a:r>
            <a:r>
              <a:rPr lang="hu-HU" altLang="hu-HU" sz="2000" dirty="0" smtClean="0">
                <a:solidFill>
                  <a:schemeClr val="bg1"/>
                </a:solidFill>
              </a:rPr>
              <a:t>folyamatot ( pl. kiválasztást megelőző elbeszélgetésekre történő idegen nyelvi felkészítés)</a:t>
            </a:r>
            <a:endParaRPr lang="hu-HU" altLang="hu-HU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dirty="0">
                <a:solidFill>
                  <a:schemeClr val="bg1"/>
                </a:solidFill>
              </a:rPr>
              <a:t>3-4 hónap a sikeres </a:t>
            </a:r>
            <a:r>
              <a:rPr lang="hu-HU" altLang="hu-HU" dirty="0">
                <a:solidFill>
                  <a:schemeClr val="bg1"/>
                </a:solidFill>
              </a:rPr>
              <a:t>pályázatok utáni ügyintézés</a:t>
            </a:r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DDEC0-6D52-4B27-B616-064F7A01C97F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8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13319" name="Szövegdoboz 8"/>
          <p:cNvSpPr txBox="1">
            <a:spLocks noChangeArrowheads="1"/>
          </p:cNvSpPr>
          <p:nvPr/>
        </p:nvSpPr>
        <p:spPr bwMode="auto">
          <a:xfrm>
            <a:off x="450056" y="2133600"/>
            <a:ext cx="828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chemeClr val="bg1"/>
                </a:solidFill>
              </a:rPr>
              <a:t>Jó tanuló, jó sportoló ösztöndíj</a:t>
            </a:r>
          </a:p>
        </p:txBody>
      </p:sp>
      <p:sp>
        <p:nvSpPr>
          <p:cNvPr id="13320" name="Téglalap 9"/>
          <p:cNvSpPr>
            <a:spLocks noChangeArrowheads="1"/>
          </p:cNvSpPr>
          <p:nvPr/>
        </p:nvSpPr>
        <p:spPr bwMode="auto">
          <a:xfrm>
            <a:off x="323850" y="3141663"/>
            <a:ext cx="853281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hu-HU" altLang="hu-HU" sz="20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hu-HU" altLang="hu-HU" sz="2000" b="1" dirty="0" smtClean="0">
                <a:solidFill>
                  <a:schemeClr val="bg1"/>
                </a:solidFill>
              </a:rPr>
              <a:t>Pályázni </a:t>
            </a:r>
            <a:r>
              <a:rPr lang="hu-HU" altLang="hu-HU" sz="2000" b="1" dirty="0">
                <a:solidFill>
                  <a:schemeClr val="bg1"/>
                </a:solidFill>
              </a:rPr>
              <a:t>évente lehet, minden év </a:t>
            </a:r>
            <a:r>
              <a:rPr lang="hu-HU" altLang="hu-HU" sz="2000" b="1" dirty="0" smtClean="0">
                <a:solidFill>
                  <a:schemeClr val="bg1"/>
                </a:solidFill>
              </a:rPr>
              <a:t>augusztusában</a:t>
            </a:r>
          </a:p>
          <a:p>
            <a:pPr algn="ctr" eaLnBrk="1" hangingPunct="1"/>
            <a:endParaRPr lang="hu-HU" altLang="hu-HU" sz="2000" b="1" dirty="0">
              <a:solidFill>
                <a:schemeClr val="bg1"/>
              </a:solidFill>
            </a:endParaRPr>
          </a:p>
          <a:p>
            <a:pPr marL="457200" indent="-457200" algn="ctr" eaLnBrk="1" hangingPunct="1">
              <a:buAutoNum type="arabicPeriod"/>
            </a:pPr>
            <a:r>
              <a:rPr lang="hu-HU" altLang="hu-HU" sz="2000" b="1" dirty="0" smtClean="0">
                <a:solidFill>
                  <a:schemeClr val="bg1"/>
                </a:solidFill>
              </a:rPr>
              <a:t>helyezett: 50.000.-Ft</a:t>
            </a:r>
          </a:p>
          <a:p>
            <a:pPr marL="457200" indent="-457200" algn="ctr" eaLnBrk="1" hangingPunct="1">
              <a:buAutoNum type="arabicPeriod"/>
            </a:pPr>
            <a:r>
              <a:rPr lang="hu-HU" altLang="hu-HU" sz="2000" b="1" dirty="0" smtClean="0">
                <a:solidFill>
                  <a:schemeClr val="bg1"/>
                </a:solidFill>
              </a:rPr>
              <a:t>Helyezett: 40.000.-Ft</a:t>
            </a:r>
          </a:p>
          <a:p>
            <a:pPr marL="457200" indent="-457200" algn="ctr" eaLnBrk="1" hangingPunct="1">
              <a:buAutoNum type="arabicPeriod"/>
            </a:pPr>
            <a:r>
              <a:rPr lang="hu-HU" altLang="hu-HU" sz="2000" b="1" dirty="0" smtClean="0">
                <a:solidFill>
                  <a:schemeClr val="bg1"/>
                </a:solidFill>
              </a:rPr>
              <a:t>Helyezett: 30.000.-Ft</a:t>
            </a:r>
          </a:p>
          <a:p>
            <a:pPr marL="457200" indent="-457200" algn="ctr" eaLnBrk="1" hangingPunct="1">
              <a:buAutoNum type="arabicPeriod"/>
            </a:pPr>
            <a:endParaRPr lang="hu-HU" altLang="hu-HU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hu-HU" altLang="hu-HU" sz="2400" b="1" dirty="0" smtClean="0">
                <a:solidFill>
                  <a:schemeClr val="bg1"/>
                </a:solidFill>
              </a:rPr>
              <a:t>Díjak átadása az évnyitón</a:t>
            </a:r>
          </a:p>
          <a:p>
            <a:pPr algn="ctr" eaLnBrk="1" hangingPunct="1"/>
            <a:r>
              <a:rPr lang="hu-HU" altLang="hu-HU" sz="2400" b="1" dirty="0" smtClean="0">
                <a:solidFill>
                  <a:schemeClr val="bg1"/>
                </a:solidFill>
              </a:rPr>
              <a:t>2014 – </a:t>
            </a:r>
            <a:r>
              <a:rPr lang="hu-HU" altLang="hu-HU" sz="2400" b="1" dirty="0" err="1" smtClean="0">
                <a:solidFill>
                  <a:schemeClr val="bg1"/>
                </a:solidFill>
              </a:rPr>
              <a:t>ben</a:t>
            </a:r>
            <a:r>
              <a:rPr lang="hu-HU" altLang="hu-HU" sz="2400" b="1" dirty="0" smtClean="0">
                <a:solidFill>
                  <a:schemeClr val="bg1"/>
                </a:solidFill>
              </a:rPr>
              <a:t> az evezősök külön kiemelt elismerése</a:t>
            </a:r>
            <a:endParaRPr lang="hu-HU" altLang="hu-HU" sz="2400" b="1" dirty="0">
              <a:solidFill>
                <a:schemeClr val="bg1"/>
              </a:solidFill>
            </a:endParaRPr>
          </a:p>
          <a:p>
            <a:pPr eaLnBrk="1" hangingPunct="1"/>
            <a:endParaRPr lang="hu-HU" altLang="hu-HU" sz="2400" dirty="0"/>
          </a:p>
          <a:p>
            <a:pPr eaLnBrk="1" hangingPunct="1"/>
            <a:endParaRPr lang="hu-HU" alt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760640" cy="4640239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698976" cy="1143000"/>
          </a:xfrm>
        </p:spPr>
        <p:txBody>
          <a:bodyPr/>
          <a:lstStyle/>
          <a:p>
            <a:r>
              <a:rPr lang="hu-HU" sz="2800" dirty="0" smtClean="0"/>
              <a:t>Evezős 8-as támogatása </a:t>
            </a:r>
            <a:r>
              <a:rPr lang="hu-HU" sz="2800" b="1" dirty="0" smtClean="0"/>
              <a:t>1 millió Ft</a:t>
            </a:r>
            <a:endParaRPr lang="hu-HU" sz="2800" b="1" dirty="0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0A09F-7291-4ED0-A580-3EDEBBCF22CC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8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338936" cy="1143000"/>
          </a:xfrm>
        </p:spPr>
        <p:txBody>
          <a:bodyPr/>
          <a:lstStyle/>
          <a:p>
            <a:r>
              <a:rPr lang="hu-HU" dirty="0" smtClean="0"/>
              <a:t>Összefoglalás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 smtClean="0">
                <a:solidFill>
                  <a:schemeClr val="bg1"/>
                </a:solidFill>
              </a:rPr>
              <a:t>Az egyetem az élsportolókat már a 90-es évektől támogatta</a:t>
            </a:r>
          </a:p>
          <a:p>
            <a:pPr>
              <a:buFont typeface="Wingdings" pitchFamily="2" charset="2"/>
              <a:buChar char="Ø"/>
            </a:pPr>
            <a:r>
              <a:rPr lang="hu-HU" i="1" dirty="0" smtClean="0">
                <a:solidFill>
                  <a:schemeClr val="bg1"/>
                </a:solidFill>
              </a:rPr>
              <a:t>A </a:t>
            </a:r>
            <a:r>
              <a:rPr lang="hu-HU" i="1" dirty="0" err="1" smtClean="0">
                <a:solidFill>
                  <a:schemeClr val="bg1"/>
                </a:solidFill>
              </a:rPr>
              <a:t>SZESE-vel</a:t>
            </a:r>
            <a:r>
              <a:rPr lang="hu-HU" i="1" dirty="0" smtClean="0">
                <a:solidFill>
                  <a:schemeClr val="bg1"/>
                </a:solidFill>
              </a:rPr>
              <a:t> szorosan együttműködő egyetemi és EHÖK </a:t>
            </a:r>
            <a:r>
              <a:rPr lang="hu-HU" i="1" smtClean="0">
                <a:solidFill>
                  <a:schemeClr val="bg1"/>
                </a:solidFill>
              </a:rPr>
              <a:t>vezetés</a:t>
            </a:r>
            <a:r>
              <a:rPr lang="hu-HU" i="1">
                <a:solidFill>
                  <a:schemeClr val="bg1"/>
                </a:solidFill>
              </a:rPr>
              <a:t> </a:t>
            </a:r>
            <a:r>
              <a:rPr lang="hu-HU" i="1" smtClean="0">
                <a:solidFill>
                  <a:schemeClr val="bg1"/>
                </a:solidFill>
              </a:rPr>
              <a:t>(1990-hallgatói </a:t>
            </a:r>
            <a:r>
              <a:rPr lang="hu-HU" i="1" dirty="0" smtClean="0">
                <a:solidFill>
                  <a:schemeClr val="bg1"/>
                </a:solidFill>
              </a:rPr>
              <a:t>sportfelelős)</a:t>
            </a:r>
            <a:endParaRPr lang="hu-HU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solidFill>
                  <a:schemeClr val="bg1"/>
                </a:solidFill>
              </a:rPr>
              <a:t>Az „egyetem sportja a város sportja”</a:t>
            </a:r>
          </a:p>
          <a:p>
            <a:pPr>
              <a:buFont typeface="Wingdings" pitchFamily="2" charset="2"/>
              <a:buChar char="Ø"/>
            </a:pPr>
            <a:r>
              <a:rPr lang="hu-HU" i="1" dirty="0" smtClean="0">
                <a:solidFill>
                  <a:schemeClr val="bg1"/>
                </a:solidFill>
              </a:rPr>
              <a:t>TÁMOP program keretében létrejött:</a:t>
            </a:r>
          </a:p>
          <a:p>
            <a:pPr lvl="1">
              <a:spcBef>
                <a:spcPts val="0"/>
              </a:spcBef>
            </a:pPr>
            <a:r>
              <a:rPr lang="hu-HU" i="1" dirty="0" smtClean="0">
                <a:solidFill>
                  <a:schemeClr val="bg1"/>
                </a:solidFill>
              </a:rPr>
              <a:t>Hallgatói sportiroda, </a:t>
            </a:r>
            <a:r>
              <a:rPr lang="hu-HU" b="1" i="1" dirty="0" smtClean="0">
                <a:solidFill>
                  <a:schemeClr val="bg1"/>
                </a:solidFill>
              </a:rPr>
              <a:t>adatállomány kezelése !!</a:t>
            </a:r>
          </a:p>
          <a:p>
            <a:pPr lvl="1">
              <a:spcBef>
                <a:spcPts val="0"/>
              </a:spcBef>
            </a:pPr>
            <a:r>
              <a:rPr lang="hu-HU" i="1" dirty="0" smtClean="0">
                <a:solidFill>
                  <a:schemeClr val="bg1"/>
                </a:solidFill>
              </a:rPr>
              <a:t>Mentor koordinátor </a:t>
            </a:r>
          </a:p>
          <a:p>
            <a:pPr lvl="1">
              <a:spcBef>
                <a:spcPts val="0"/>
              </a:spcBef>
            </a:pPr>
            <a:r>
              <a:rPr lang="hu-HU" i="1" dirty="0" smtClean="0">
                <a:solidFill>
                  <a:schemeClr val="bg1"/>
                </a:solidFill>
              </a:rPr>
              <a:t>Mentor feladatkör</a:t>
            </a:r>
          </a:p>
          <a:p>
            <a:pPr lvl="1">
              <a:spcBef>
                <a:spcPts val="0"/>
              </a:spcBef>
            </a:pPr>
            <a:r>
              <a:rPr lang="hu-HU" i="1" dirty="0" smtClean="0">
                <a:solidFill>
                  <a:schemeClr val="bg1"/>
                </a:solidFill>
              </a:rPr>
              <a:t>Egyetemi sportstratégia és sportiroda koncepció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60DA4-7AD3-497A-BC7F-5568BE708022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sp>
        <p:nvSpPr>
          <p:cNvPr id="6149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6151" name="Szövegdoboz 6"/>
          <p:cNvSpPr txBox="1">
            <a:spLocks noChangeArrowheads="1"/>
          </p:cNvSpPr>
          <p:nvPr/>
        </p:nvSpPr>
        <p:spPr bwMode="auto">
          <a:xfrm>
            <a:off x="323850" y="1989138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3600" dirty="0" smtClean="0">
                <a:solidFill>
                  <a:schemeClr val="bg1"/>
                </a:solidFill>
              </a:rPr>
              <a:t>Menü?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  <p:sp>
        <p:nvSpPr>
          <p:cNvPr id="6152" name="Szövegdoboz 7"/>
          <p:cNvSpPr txBox="1">
            <a:spLocks noChangeArrowheads="1"/>
          </p:cNvSpPr>
          <p:nvPr/>
        </p:nvSpPr>
        <p:spPr bwMode="auto">
          <a:xfrm>
            <a:off x="827584" y="3621088"/>
            <a:ext cx="80645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/>
            <a:r>
              <a:rPr lang="hu-HU" altLang="hu-HU" sz="2600" dirty="0">
                <a:solidFill>
                  <a:schemeClr val="bg1"/>
                </a:solidFill>
              </a:rPr>
              <a:t>Gyömörei Tamás: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altLang="hu-HU" sz="2600" dirty="0">
                <a:solidFill>
                  <a:schemeClr val="bg1"/>
                </a:solidFill>
              </a:rPr>
              <a:t> </a:t>
            </a:r>
            <a:r>
              <a:rPr lang="hu-HU" altLang="hu-HU" sz="2600" dirty="0" smtClean="0">
                <a:solidFill>
                  <a:schemeClr val="bg1"/>
                </a:solidFill>
              </a:rPr>
              <a:t>Előzmények</a:t>
            </a:r>
          </a:p>
          <a:p>
            <a:pPr lvl="1" eaLnBrk="1" hangingPunct="1"/>
            <a:r>
              <a:rPr lang="hu-HU" altLang="hu-HU" sz="2600" dirty="0">
                <a:solidFill>
                  <a:schemeClr val="bg1"/>
                </a:solidFill>
              </a:rPr>
              <a:t/>
            </a:r>
            <a:br>
              <a:rPr lang="hu-HU" altLang="hu-HU" sz="2600" dirty="0">
                <a:solidFill>
                  <a:schemeClr val="bg1"/>
                </a:solidFill>
              </a:rPr>
            </a:br>
            <a:r>
              <a:rPr lang="hu-HU" altLang="hu-HU" sz="2600" dirty="0">
                <a:solidFill>
                  <a:schemeClr val="bg1"/>
                </a:solidFill>
              </a:rPr>
              <a:t> </a:t>
            </a:r>
            <a:r>
              <a:rPr lang="hu-HU" altLang="hu-HU" sz="2600" dirty="0" smtClean="0">
                <a:solidFill>
                  <a:schemeClr val="bg1"/>
                </a:solidFill>
              </a:rPr>
              <a:t>Katona Zsolt, </a:t>
            </a:r>
            <a:r>
              <a:rPr lang="hu-HU" altLang="hu-HU" sz="2600" dirty="0" err="1" smtClean="0">
                <a:solidFill>
                  <a:schemeClr val="bg1"/>
                </a:solidFill>
              </a:rPr>
              <a:t>Vajnorák</a:t>
            </a:r>
            <a:r>
              <a:rPr lang="hu-HU" altLang="hu-HU" sz="2600" smtClean="0">
                <a:solidFill>
                  <a:schemeClr val="bg1"/>
                </a:solidFill>
              </a:rPr>
              <a:t> Martin:</a:t>
            </a:r>
            <a:endParaRPr lang="hu-HU" altLang="hu-HU" sz="2600" dirty="0">
              <a:solidFill>
                <a:schemeClr val="bg1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hu-HU" altLang="hu-HU" sz="2600" dirty="0">
                <a:solidFill>
                  <a:schemeClr val="bg1"/>
                </a:solidFill>
              </a:rPr>
              <a:t> Élsportolói </a:t>
            </a:r>
            <a:r>
              <a:rPr lang="hu-HU" altLang="hu-HU" sz="2600" dirty="0" smtClean="0">
                <a:solidFill>
                  <a:schemeClr val="bg1"/>
                </a:solidFill>
              </a:rPr>
              <a:t>mentorprogram</a:t>
            </a:r>
            <a:endParaRPr lang="hu-HU" altLang="hu-HU" sz="3200" dirty="0">
              <a:solidFill>
                <a:schemeClr val="bg1"/>
              </a:solidFill>
            </a:endParaRPr>
          </a:p>
          <a:p>
            <a:pPr eaLnBrk="1" hangingPunct="1"/>
            <a:endParaRPr lang="hu-HU" altLang="hu-HU" dirty="0"/>
          </a:p>
        </p:txBody>
      </p:sp>
      <p:pic>
        <p:nvPicPr>
          <p:cNvPr id="11" name="Kép 10" descr="ír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276872"/>
            <a:ext cx="2736304" cy="182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átum hely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06611-8CF3-4118-A82C-217C27AEBEA5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4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997200"/>
            <a:ext cx="5746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35848" name="Szövegdoboz 8"/>
          <p:cNvSpPr txBox="1">
            <a:spLocks noChangeArrowheads="1"/>
          </p:cNvSpPr>
          <p:nvPr/>
        </p:nvSpPr>
        <p:spPr bwMode="auto">
          <a:xfrm>
            <a:off x="1187624" y="4293096"/>
            <a:ext cx="64962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5400" dirty="0" smtClean="0">
                <a:solidFill>
                  <a:schemeClr val="bg1"/>
                </a:solidFill>
              </a:rPr>
              <a:t>Köszönjük </a:t>
            </a:r>
            <a:r>
              <a:rPr lang="hu-HU" altLang="hu-HU" sz="5400" dirty="0">
                <a:solidFill>
                  <a:schemeClr val="bg1"/>
                </a:solidFill>
              </a:rPr>
              <a:t>a figyelmet!</a:t>
            </a:r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E8B82-4677-47FC-9CA3-98F38555A211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07504" y="1052736"/>
            <a:ext cx="87849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A sport egy nagyon erőteljes nagyítóvá vált, amelyen keresztül, az emberek nézik és mérlegelik az Egyetemedet.  … annyira, hogyha a </a:t>
            </a:r>
            <a:r>
              <a:rPr lang="hu-HU" sz="2000" b="1" u="sng" dirty="0" smtClean="0">
                <a:solidFill>
                  <a:schemeClr val="bg1"/>
                </a:solidFill>
              </a:rPr>
              <a:t>labdarúgó csapat például nagyon jól szerepel</a:t>
            </a:r>
            <a:r>
              <a:rPr lang="hu-HU" sz="2000" b="1" dirty="0" smtClean="0">
                <a:solidFill>
                  <a:schemeClr val="bg1"/>
                </a:solidFill>
              </a:rPr>
              <a:t>,  ..  a játékosok és az edzők képviselik az egyetem értékeit –…… - ők nagy versenyzők és győztesek. Így azok a gondolatok, amelyek az egyetemedről megfogalmazódnak, mind …. magas szintű értékek - …. „</a:t>
            </a:r>
            <a:r>
              <a:rPr lang="hu-HU" sz="2000" b="1" u="sng" dirty="0" smtClean="0">
                <a:solidFill>
                  <a:schemeClr val="bg1"/>
                </a:solidFill>
              </a:rPr>
              <a:t>az erős vár, sikeresség</a:t>
            </a:r>
            <a:r>
              <a:rPr lang="hu-HU" sz="2000" b="1" dirty="0" smtClean="0">
                <a:solidFill>
                  <a:schemeClr val="bg1"/>
                </a:solidFill>
              </a:rPr>
              <a:t>, …” - .. amelyet az egyetem bérbe ad az embereknek, mégpedig azoknak, akik a legmagasabb szinten </a:t>
            </a:r>
            <a:r>
              <a:rPr lang="hu-HU" sz="2000" b="1" u="sng" dirty="0" smtClean="0">
                <a:solidFill>
                  <a:schemeClr val="bg1"/>
                </a:solidFill>
              </a:rPr>
              <a:t>versenyeznek!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hu-HU" b="1" dirty="0" smtClean="0">
              <a:solidFill>
                <a:schemeClr val="bg1"/>
              </a:solidFill>
            </a:endParaRPr>
          </a:p>
          <a:p>
            <a:r>
              <a:rPr lang="hu-HU" sz="1600" i="1" dirty="0" smtClean="0">
                <a:solidFill>
                  <a:schemeClr val="bg1"/>
                </a:solidFill>
              </a:rPr>
              <a:t>Mark </a:t>
            </a:r>
            <a:r>
              <a:rPr lang="hu-HU" sz="1600" i="1" dirty="0" err="1" smtClean="0">
                <a:solidFill>
                  <a:schemeClr val="bg1"/>
                </a:solidFill>
              </a:rPr>
              <a:t>Emmert</a:t>
            </a:r>
            <a:r>
              <a:rPr lang="hu-HU" sz="1600" i="1" dirty="0" smtClean="0">
                <a:solidFill>
                  <a:schemeClr val="bg1"/>
                </a:solidFill>
              </a:rPr>
              <a:t> </a:t>
            </a:r>
            <a:r>
              <a:rPr lang="hu-HU" sz="1600" dirty="0" err="1" smtClean="0">
                <a:solidFill>
                  <a:schemeClr val="bg1"/>
                </a:solidFill>
              </a:rPr>
              <a:t>president</a:t>
            </a:r>
            <a:r>
              <a:rPr lang="hu-HU" sz="1600" dirty="0" smtClean="0">
                <a:solidFill>
                  <a:schemeClr val="bg1"/>
                </a:solidFill>
              </a:rPr>
              <a:t> of University of Washington</a:t>
            </a:r>
            <a:r>
              <a:rPr lang="hu-HU" sz="1600" i="1" dirty="0" smtClean="0">
                <a:solidFill>
                  <a:schemeClr val="bg1"/>
                </a:solidFill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</a:rPr>
              <a:t>Tacoma</a:t>
            </a:r>
            <a:r>
              <a:rPr lang="hu-HU" sz="1600" i="1" dirty="0" smtClean="0">
                <a:solidFill>
                  <a:schemeClr val="bg1"/>
                </a:solidFill>
              </a:rPr>
              <a:t> News </a:t>
            </a:r>
            <a:r>
              <a:rPr lang="hu-HU" sz="1600" i="1" dirty="0" err="1" smtClean="0">
                <a:solidFill>
                  <a:schemeClr val="bg1"/>
                </a:solidFill>
              </a:rPr>
              <a:t>Tribune</a:t>
            </a:r>
            <a:r>
              <a:rPr lang="hu-HU" sz="1600" i="1" dirty="0" smtClean="0">
                <a:solidFill>
                  <a:schemeClr val="bg1"/>
                </a:solidFill>
              </a:rPr>
              <a:t> </a:t>
            </a:r>
            <a:r>
              <a:rPr lang="hu-HU" sz="1600" i="1" dirty="0" err="1">
                <a:solidFill>
                  <a:schemeClr val="bg1"/>
                </a:solidFill>
              </a:rPr>
              <a:t>S</a:t>
            </a:r>
            <a:r>
              <a:rPr lang="hu-HU" sz="1600" i="1" dirty="0" err="1" smtClean="0">
                <a:solidFill>
                  <a:schemeClr val="bg1"/>
                </a:solidFill>
              </a:rPr>
              <a:t>eptember</a:t>
            </a:r>
            <a:r>
              <a:rPr lang="hu-HU" sz="1600" i="1" dirty="0" smtClean="0">
                <a:solidFill>
                  <a:schemeClr val="bg1"/>
                </a:solidFill>
              </a:rPr>
              <a:t> 3, 2004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211960" y="188640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 smtClean="0"/>
              <a:t>Összefoglalás II.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6635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artalom helye 8"/>
          <p:cNvSpPr>
            <a:spLocks noGrp="1"/>
          </p:cNvSpPr>
          <p:nvPr>
            <p:ph idx="1"/>
          </p:nvPr>
        </p:nvSpPr>
        <p:spPr>
          <a:xfrm>
            <a:off x="277366" y="1268760"/>
            <a:ext cx="8866634" cy="4525962"/>
          </a:xfrm>
        </p:spPr>
        <p:txBody>
          <a:bodyPr lIns="0" rIns="0"/>
          <a:lstStyle/>
          <a:p>
            <a:pPr marL="0" indent="0">
              <a:buFont typeface="Arial" charset="0"/>
              <a:buNone/>
            </a:pPr>
            <a:r>
              <a:rPr lang="hu-HU" sz="2400" b="1" dirty="0" smtClean="0">
                <a:solidFill>
                  <a:schemeClr val="bg1"/>
                </a:solidFill>
              </a:rPr>
              <a:t>SZESE sportolóinak kedvezményei:</a:t>
            </a:r>
          </a:p>
          <a:p>
            <a:pPr marL="0" indent="0">
              <a:buFont typeface="Arial" charset="0"/>
              <a:buNone/>
            </a:pPr>
            <a:endParaRPr lang="hu-HU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1974 – 2007 SZESE elnöke: Kuti József </a:t>
            </a:r>
          </a:p>
          <a:p>
            <a:pPr marL="0" indent="0">
              <a:buFont typeface="Arial" charset="0"/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főigazgató helyettes, TAI igazgató kollégium igazgató</a:t>
            </a:r>
          </a:p>
          <a:p>
            <a:pPr marL="0" indent="0">
              <a:buFont typeface="Arial" charset="0"/>
              <a:buNone/>
            </a:pPr>
            <a:endParaRPr lang="hu-HU" sz="2400" dirty="0" smtClean="0"/>
          </a:p>
          <a:p>
            <a:pPr marL="0" indent="0">
              <a:buFont typeface="Arial" charset="0"/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2006 – Simon József  TSK tanár,</a:t>
            </a:r>
          </a:p>
          <a:p>
            <a:pPr marL="0" indent="0">
              <a:buFont typeface="Arial" charset="0"/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kollégium igazgató</a:t>
            </a:r>
          </a:p>
          <a:p>
            <a:pPr marL="0" indent="0">
              <a:buFont typeface="Arial" charset="0"/>
              <a:buNone/>
            </a:pPr>
            <a:endParaRPr lang="hu-HU" sz="2400" dirty="0" smtClean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 Kollégiumi elhelyezés</a:t>
            </a:r>
          </a:p>
          <a:p>
            <a:pPr marL="0" indent="0">
              <a:buFont typeface="Wingdings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</a:rPr>
              <a:t> Hiányzások igazolása TSK</a:t>
            </a:r>
          </a:p>
          <a:p>
            <a:pPr marL="0" indent="0">
              <a:buNone/>
            </a:pPr>
            <a:endParaRPr lang="hu-H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hu-HU" sz="1600" dirty="0" smtClean="0"/>
          </a:p>
          <a:p>
            <a:pPr marL="0" indent="0">
              <a:buFont typeface="Arial" charset="0"/>
              <a:buNone/>
            </a:pPr>
            <a:r>
              <a:rPr lang="hu-HU" sz="1600" dirty="0" smtClean="0"/>
              <a:t> </a:t>
            </a:r>
          </a:p>
          <a:p>
            <a:pPr marL="0" indent="0">
              <a:buFont typeface="Arial" charset="0"/>
              <a:buNone/>
            </a:pPr>
            <a:endParaRPr lang="hu-HU" sz="1600" dirty="0" smtClean="0"/>
          </a:p>
          <a:p>
            <a:pPr marL="0" indent="0">
              <a:buFont typeface="Arial" charset="0"/>
              <a:buNone/>
            </a:pPr>
            <a:endParaRPr lang="hu-HU" sz="1600" dirty="0" smtClean="0"/>
          </a:p>
          <a:p>
            <a:pPr marL="0" indent="0">
              <a:buFont typeface="Arial" charset="0"/>
              <a:buNone/>
            </a:pPr>
            <a:endParaRPr lang="hu-HU" sz="1600" dirty="0" smtClean="0"/>
          </a:p>
        </p:txBody>
      </p:sp>
      <p:sp>
        <p:nvSpPr>
          <p:cNvPr id="17412" name="Cím 2"/>
          <p:cNvSpPr>
            <a:spLocks noGrp="1"/>
          </p:cNvSpPr>
          <p:nvPr>
            <p:ph type="title"/>
          </p:nvPr>
        </p:nvSpPr>
        <p:spPr bwMode="auto">
          <a:xfrm>
            <a:off x="2915816" y="116632"/>
            <a:ext cx="5761037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2800" dirty="0" smtClean="0"/>
              <a:t>Sportolói </a:t>
            </a:r>
            <a:r>
              <a:rPr lang="hu-HU" sz="2800" dirty="0" err="1" smtClean="0"/>
              <a:t>mentorálás</a:t>
            </a:r>
            <a:r>
              <a:rPr lang="hu-HU" sz="2800" dirty="0" smtClean="0"/>
              <a:t>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b="1" dirty="0" smtClean="0"/>
              <a:t>Kezdetek I.</a:t>
            </a: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4427984" y="2836912"/>
            <a:ext cx="4392488" cy="3040360"/>
            <a:chOff x="4427984" y="2836912"/>
            <a:chExt cx="4392488" cy="3040360"/>
          </a:xfrm>
        </p:grpSpPr>
        <p:pic>
          <p:nvPicPr>
            <p:cNvPr id="7" name="Kép 6" descr="Vizsgán&#10; &#10;">
              <a:hlinkClick r:id="rId3"/>
            </p:cNvPr>
            <p:cNvPicPr/>
            <p:nvPr/>
          </p:nvPicPr>
          <p:blipFill>
            <a:blip r:embed="rId4" cstate="print"/>
            <a:srcRect l="7015" t="7641" r="6695" b="31748"/>
            <a:stretch>
              <a:fillRect/>
            </a:stretch>
          </p:blipFill>
          <p:spPr bwMode="auto">
            <a:xfrm>
              <a:off x="4427984" y="2836912"/>
              <a:ext cx="4392488" cy="30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Ellipszis 7"/>
            <p:cNvSpPr/>
            <p:nvPr/>
          </p:nvSpPr>
          <p:spPr>
            <a:xfrm>
              <a:off x="7668344" y="4653136"/>
              <a:ext cx="864096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tx1"/>
                  </a:solidFill>
                </a:rPr>
                <a:t>?</a:t>
              </a:r>
              <a:endParaRPr lang="hu-HU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 dirty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36ABC-EBA7-4AD1-BF17-3BD3E756C139}" type="datetime1">
              <a:rPr lang="hu-HU" smtClean="0"/>
              <a:pPr>
                <a:defRPr/>
              </a:pPr>
              <a:t>2014.10.04.</a:t>
            </a:fld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20680" cy="648072"/>
          </a:xfrm>
        </p:spPr>
        <p:txBody>
          <a:bodyPr/>
          <a:lstStyle/>
          <a:p>
            <a:r>
              <a:rPr lang="hu-HU" sz="3600" b="1" dirty="0" smtClean="0"/>
              <a:t>Élsport fejlesztés ?? Verseny ?? 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1800200"/>
          </a:xfrm>
        </p:spPr>
        <p:txBody>
          <a:bodyPr/>
          <a:lstStyle/>
          <a:p>
            <a:pPr>
              <a:buFontTx/>
              <a:buNone/>
            </a:pPr>
            <a:r>
              <a:rPr lang="en-GB" i="1" dirty="0" smtClean="0">
                <a:solidFill>
                  <a:schemeClr val="bg1"/>
                </a:solidFill>
              </a:rPr>
              <a:t>“Without the Chiefs </a:t>
            </a:r>
            <a:r>
              <a:rPr lang="hu-HU" i="1" dirty="0" smtClean="0">
                <a:solidFill>
                  <a:schemeClr val="bg1"/>
                </a:solidFill>
              </a:rPr>
              <a:t>(NFL) </a:t>
            </a:r>
            <a:r>
              <a:rPr lang="en-GB" i="1" dirty="0" smtClean="0">
                <a:solidFill>
                  <a:schemeClr val="bg1"/>
                </a:solidFill>
              </a:rPr>
              <a:t>and the Royals</a:t>
            </a:r>
            <a:r>
              <a:rPr lang="hu-HU" i="1" dirty="0" smtClean="0">
                <a:solidFill>
                  <a:schemeClr val="bg1"/>
                </a:solidFill>
              </a:rPr>
              <a:t> (MLB)</a:t>
            </a:r>
            <a:r>
              <a:rPr lang="en-GB" i="1" dirty="0" smtClean="0">
                <a:solidFill>
                  <a:schemeClr val="bg1"/>
                </a:solidFill>
              </a:rPr>
              <a:t>, Kansas City would be nothing </a:t>
            </a:r>
            <a:r>
              <a:rPr lang="en-GB" b="1" i="1" u="sng" dirty="0" smtClean="0">
                <a:solidFill>
                  <a:schemeClr val="bg1"/>
                </a:solidFill>
              </a:rPr>
              <a:t>but </a:t>
            </a:r>
            <a:r>
              <a:rPr lang="en-GB" i="1" dirty="0" smtClean="0">
                <a:solidFill>
                  <a:schemeClr val="bg1"/>
                </a:solidFill>
              </a:rPr>
              <a:t>another Wichita ... or Des Moines ... or Omaha” </a:t>
            </a:r>
            <a:endParaRPr lang="hu-HU" i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1800" i="1" dirty="0" smtClean="0">
                <a:solidFill>
                  <a:schemeClr val="bg1"/>
                </a:solidFill>
              </a:rPr>
              <a:t>Emanuel Cleaver Kansas City mayor (Sporting News, August 11, 1997, p. 38).</a:t>
            </a:r>
            <a:endParaRPr lang="hu-HU" sz="1800" dirty="0">
              <a:solidFill>
                <a:schemeClr val="bg1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12103-BDB2-4B93-B881-BB9D68F14D7E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7" name="Picture 11" descr="USA_térké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5832648" cy="5759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1052736"/>
          </a:xfrm>
        </p:spPr>
        <p:txBody>
          <a:bodyPr/>
          <a:lstStyle/>
          <a:p>
            <a:r>
              <a:rPr lang="hu-HU" sz="2400" b="1" dirty="0" smtClean="0"/>
              <a:t>KEZDETEK II.                 </a:t>
            </a:r>
            <a:br>
              <a:rPr lang="hu-HU" sz="2400" b="1" dirty="0" smtClean="0"/>
            </a:br>
            <a:r>
              <a:rPr lang="hu-HU" sz="2400" b="1" dirty="0" smtClean="0"/>
              <a:t>           </a:t>
            </a:r>
            <a:r>
              <a:rPr lang="hu-HU" sz="1800" b="1" dirty="0" smtClean="0"/>
              <a:t>Az élsport modell: </a:t>
            </a:r>
            <a:r>
              <a:rPr lang="hu-HU" sz="2200" b="1" dirty="0" smtClean="0"/>
              <a:t>„Az egyetem sportja, a város sportja” </a:t>
            </a:r>
            <a:endParaRPr lang="hu-HU" sz="2200" b="1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139953" y="3323406"/>
            <a:ext cx="4320480" cy="2913906"/>
            <a:chOff x="4716463" y="3716338"/>
            <a:chExt cx="3959225" cy="2743200"/>
          </a:xfrm>
        </p:grpSpPr>
        <p:grpSp>
          <p:nvGrpSpPr>
            <p:cNvPr id="7" name="Csoportba foglalás 14"/>
            <p:cNvGrpSpPr/>
            <p:nvPr/>
          </p:nvGrpSpPr>
          <p:grpSpPr>
            <a:xfrm>
              <a:off x="4716463" y="3716338"/>
              <a:ext cx="3959225" cy="2743200"/>
              <a:chOff x="4716463" y="3716338"/>
              <a:chExt cx="3959225" cy="2743200"/>
            </a:xfrm>
          </p:grpSpPr>
          <p:sp>
            <p:nvSpPr>
              <p:cNvPr id="1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16463" y="3716338"/>
                <a:ext cx="395922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AutoShape 28"/>
              <p:cNvSpPr>
                <a:spLocks noChangeArrowheads="1"/>
              </p:cNvSpPr>
              <p:nvPr/>
            </p:nvSpPr>
            <p:spPr bwMode="auto">
              <a:xfrm>
                <a:off x="4899625" y="3828109"/>
                <a:ext cx="3167062" cy="2160587"/>
              </a:xfrm>
              <a:prstGeom prst="triangle">
                <a:avLst>
                  <a:gd name="adj" fmla="val 50000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hu-HU"/>
              </a:p>
            </p:txBody>
          </p:sp>
        </p:grp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5312700" y="4107536"/>
              <a:ext cx="2361034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b="1" dirty="0">
                  <a:solidFill>
                    <a:srgbClr val="FF0000"/>
                  </a:solidFill>
                </a:rPr>
                <a:t>Önkormányzat </a:t>
              </a:r>
              <a:endParaRPr lang="hu-HU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hu-HU" b="1" dirty="0" err="1" smtClean="0">
                  <a:solidFill>
                    <a:srgbClr val="FF0000"/>
                  </a:solidFill>
                </a:rPr>
                <a:t>Győr-Szol</a:t>
              </a:r>
              <a:endParaRPr lang="hu-HU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6669949" y="5560558"/>
              <a:ext cx="134119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b="1" dirty="0">
                  <a:solidFill>
                    <a:srgbClr val="FF0000"/>
                  </a:solidFill>
                </a:rPr>
                <a:t>Egyetemi </a:t>
              </a:r>
              <a:r>
                <a:rPr lang="hu-HU" b="1" dirty="0" smtClean="0">
                  <a:solidFill>
                    <a:srgbClr val="FF0000"/>
                  </a:solidFill>
                </a:rPr>
                <a:t>SE</a:t>
              </a:r>
              <a:endParaRPr lang="hu-HU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4899625" y="5225245"/>
              <a:ext cx="1571625" cy="775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400" b="1" dirty="0">
                  <a:solidFill>
                    <a:srgbClr val="FF0000"/>
                  </a:solidFill>
                </a:rPr>
                <a:t>Pro klubok:</a:t>
              </a:r>
              <a:r>
                <a:rPr lang="hu-HU" sz="1600" b="1" dirty="0">
                  <a:solidFill>
                    <a:srgbClr val="FF0000"/>
                  </a:solidFill>
                </a:rPr>
                <a:t> Audi ETO Rába ETO </a:t>
              </a:r>
              <a:endParaRPr lang="hu-HU" sz="16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hu-HU" sz="1400" b="1" dirty="0" smtClean="0">
                  <a:solidFill>
                    <a:srgbClr val="FF0000"/>
                  </a:solidFill>
                </a:rPr>
                <a:t>UNI  HATAGRO</a:t>
              </a:r>
              <a:endParaRPr lang="hu-HU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églalap 12"/>
          <p:cNvSpPr/>
          <p:nvPr/>
        </p:nvSpPr>
        <p:spPr>
          <a:xfrm>
            <a:off x="1835696" y="126876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Komplementer struktúrák 2007-</a:t>
            </a:r>
            <a:endParaRPr lang="hu-HU" sz="2800" b="1" dirty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7544" y="1844824"/>
            <a:ext cx="799288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u-HU" sz="2000" dirty="0" smtClean="0">
                <a:solidFill>
                  <a:schemeClr val="bg1"/>
                </a:solidFill>
              </a:rPr>
              <a:t>A versenyképesség determinánsai</a:t>
            </a:r>
            <a:r>
              <a:rPr lang="hu-HU" dirty="0" smtClean="0">
                <a:solidFill>
                  <a:schemeClr val="bg1"/>
                </a:solidFill>
              </a:rPr>
              <a:t> (tudás, „gyémánt modell ”, </a:t>
            </a:r>
            <a:r>
              <a:rPr lang="hu-HU" i="1" dirty="0" err="1" smtClean="0">
                <a:solidFill>
                  <a:schemeClr val="bg1"/>
                </a:solidFill>
              </a:rPr>
              <a:t>Porter</a:t>
            </a:r>
            <a:r>
              <a:rPr lang="hu-HU" i="1" dirty="0" smtClean="0">
                <a:solidFill>
                  <a:schemeClr val="bg1"/>
                </a:solidFill>
              </a:rPr>
              <a:t> M</a:t>
            </a:r>
            <a:r>
              <a:rPr lang="hu-HU" dirty="0" smtClean="0">
                <a:solidFill>
                  <a:schemeClr val="bg1"/>
                </a:solidFill>
              </a:rPr>
              <a:t>., </a:t>
            </a:r>
            <a:r>
              <a:rPr lang="hu-HU" i="1" dirty="0" smtClean="0">
                <a:solidFill>
                  <a:schemeClr val="bg1"/>
                </a:solidFill>
              </a:rPr>
              <a:t>Illés, 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hu-HU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2000" dirty="0" smtClean="0">
                <a:solidFill>
                  <a:schemeClr val="bg1"/>
                </a:solidFill>
              </a:rPr>
              <a:t>A városok erőforrásai: „</a:t>
            </a:r>
            <a:r>
              <a:rPr lang="hu-HU" sz="2000" dirty="0" err="1" smtClean="0">
                <a:solidFill>
                  <a:schemeClr val="bg1"/>
                </a:solidFill>
              </a:rPr>
              <a:t>soft</a:t>
            </a:r>
            <a:r>
              <a:rPr lang="hu-HU" sz="2000" dirty="0" smtClean="0">
                <a:solidFill>
                  <a:schemeClr val="bg1"/>
                </a:solidFill>
              </a:rPr>
              <a:t>” tényezők…egyetem, sport és sportlétesítmények .. „Városhierarchia, ”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i="1" dirty="0" smtClean="0">
                <a:solidFill>
                  <a:schemeClr val="bg1"/>
                </a:solidFill>
              </a:rPr>
              <a:t>(Horváth, Hegyi, Ács, Lengyel, </a:t>
            </a:r>
            <a:r>
              <a:rPr lang="hu-HU" dirty="0" smtClean="0">
                <a:solidFill>
                  <a:schemeClr val="bg1"/>
                </a:solidFill>
              </a:rPr>
              <a:t>….. „Piramis modell”)</a:t>
            </a: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394967" y="3933056"/>
            <a:ext cx="4465065" cy="2230438"/>
            <a:chOff x="1258889" y="4365625"/>
            <a:chExt cx="4465065" cy="2230438"/>
          </a:xfrm>
        </p:grpSpPr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1258889" y="4365625"/>
              <a:ext cx="3167063" cy="2230438"/>
              <a:chOff x="2109" y="1797"/>
              <a:chExt cx="1995" cy="1405"/>
            </a:xfrm>
          </p:grpSpPr>
          <p:sp>
            <p:nvSpPr>
              <p:cNvPr id="25" name="AutoShape 17"/>
              <p:cNvSpPr>
                <a:spLocks noChangeArrowheads="1"/>
              </p:cNvSpPr>
              <p:nvPr/>
            </p:nvSpPr>
            <p:spPr bwMode="auto">
              <a:xfrm>
                <a:off x="2109" y="1797"/>
                <a:ext cx="1995" cy="1361"/>
              </a:xfrm>
              <a:prstGeom prst="triangle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2472" y="2069"/>
                <a:ext cx="13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b="1" dirty="0">
                    <a:solidFill>
                      <a:srgbClr val="FF0000"/>
                    </a:solidFill>
                  </a:rPr>
                  <a:t>Önkormányzat</a:t>
                </a:r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2155" y="2795"/>
                <a:ext cx="771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b="1" dirty="0">
                    <a:solidFill>
                      <a:srgbClr val="9966FF"/>
                    </a:solidFill>
                  </a:rPr>
                  <a:t> </a:t>
                </a:r>
                <a:r>
                  <a:rPr lang="hu-HU" b="1" dirty="0" smtClean="0">
                    <a:solidFill>
                      <a:srgbClr val="FF0000"/>
                    </a:solidFill>
                  </a:rPr>
                  <a:t>AUDI +Ipari Park</a:t>
                </a:r>
                <a:endParaRPr lang="hu-H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3379" y="2886"/>
                <a:ext cx="6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b="1" dirty="0">
                    <a:solidFill>
                      <a:srgbClr val="FF0000"/>
                    </a:solidFill>
                  </a:rPr>
                  <a:t>Egyetem</a:t>
                </a:r>
              </a:p>
            </p:txBody>
          </p:sp>
        </p:grp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4355802" y="4942705"/>
              <a:ext cx="1368152" cy="7099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9" name="Élőláb helye 4"/>
          <p:cNvSpPr txBox="1">
            <a:spLocks/>
          </p:cNvSpPr>
          <p:nvPr/>
        </p:nvSpPr>
        <p:spPr>
          <a:xfrm>
            <a:off x="2667000" y="6356350"/>
            <a:ext cx="485732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Katona Zsolt, Dr. Gyömörei Tamás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395536" y="1772816"/>
            <a:ext cx="8064896" cy="4608512"/>
            <a:chOff x="395536" y="1772816"/>
            <a:chExt cx="8064896" cy="4608512"/>
          </a:xfrm>
        </p:grpSpPr>
        <p:pic>
          <p:nvPicPr>
            <p:cNvPr id="20" name="Kép 1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772816"/>
              <a:ext cx="8064896" cy="460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Szövegdoboz 20"/>
            <p:cNvSpPr txBox="1"/>
            <p:nvPr/>
          </p:nvSpPr>
          <p:spPr>
            <a:xfrm>
              <a:off x="6516216" y="3645024"/>
              <a:ext cx="14401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b="1" dirty="0" smtClean="0"/>
                <a:t>Iroda+  bérek</a:t>
              </a:r>
              <a:endParaRPr lang="hu-H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96544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SZESE sportolók: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>
                <a:solidFill>
                  <a:schemeClr val="bg1"/>
                </a:solidFill>
              </a:rPr>
              <a:t>1995 – Sportösztöndíj pályázati program kb. 100 hallgató ebből sport: 90 hallgató.  „A” „B” „C”  kategóriában 120 e Ft/tanév átlag. 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1977 – Jó Tanuló – Jó Sportoló 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2002 - Olimpikon Életút program (egyéni tanrend) 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>
                <a:solidFill>
                  <a:schemeClr val="bg1"/>
                </a:solidFill>
              </a:rPr>
              <a:t>2013 – </a:t>
            </a:r>
            <a:r>
              <a:rPr lang="hu-HU" sz="2800" smtClean="0">
                <a:solidFill>
                  <a:schemeClr val="bg1"/>
                </a:solidFill>
              </a:rPr>
              <a:t>TÁMOP 412E SZESE </a:t>
            </a:r>
            <a:r>
              <a:rPr lang="hu-HU" sz="2800" dirty="0">
                <a:solidFill>
                  <a:schemeClr val="bg1"/>
                </a:solidFill>
              </a:rPr>
              <a:t>+ </a:t>
            </a:r>
            <a:r>
              <a:rPr lang="hu-HU" sz="2800" dirty="0" err="1">
                <a:solidFill>
                  <a:schemeClr val="bg1"/>
                </a:solidFill>
              </a:rPr>
              <a:t>mentoráltak</a:t>
            </a:r>
            <a:endParaRPr lang="hu-H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800" dirty="0" smtClean="0">
                <a:solidFill>
                  <a:schemeClr val="bg1"/>
                </a:solidFill>
              </a:rPr>
              <a:t>2007 – Kollégiumi elhelyezés, 2012 – 15, 2013- 20 fő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987824" y="0"/>
            <a:ext cx="5698976" cy="1143000"/>
          </a:xfrm>
        </p:spPr>
        <p:txBody>
          <a:bodyPr/>
          <a:lstStyle/>
          <a:p>
            <a:r>
              <a:rPr lang="hu-HU" sz="3200" dirty="0" smtClean="0"/>
              <a:t>Sportolói </a:t>
            </a:r>
            <a:r>
              <a:rPr lang="hu-HU" sz="3200" dirty="0" err="1" smtClean="0"/>
              <a:t>mentorálás</a:t>
            </a:r>
            <a:r>
              <a:rPr lang="hu-HU" sz="3200" dirty="0" smtClean="0"/>
              <a:t> 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b="1" dirty="0" smtClean="0"/>
              <a:t>Kezdetek III.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57328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Katona Zsolt, Dr. Gyömörei Tamás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E9337-762B-4BA5-9419-6F6C21F4EF69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484784"/>
            <a:ext cx="820737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3" name="Téglalap 2"/>
          <p:cNvSpPr/>
          <p:nvPr/>
        </p:nvSpPr>
        <p:spPr>
          <a:xfrm>
            <a:off x="467544" y="1484784"/>
            <a:ext cx="8353425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200" b="1" dirty="0">
                <a:solidFill>
                  <a:schemeClr val="bg1"/>
                </a:solidFill>
              </a:rPr>
              <a:t>TEVÉKENYSÉGEK BEMUTATÁSA: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500" dirty="0">
              <a:latin typeface="+mj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hu-HU" sz="2100" dirty="0">
                <a:solidFill>
                  <a:schemeClr val="bg1"/>
                </a:solidFill>
                <a:latin typeface="+mj-lt"/>
                <a:cs typeface="+mn-cs"/>
              </a:rPr>
              <a:t>Új sportági kurzusok kidolgozása – Szabadidősportok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hu-HU" sz="2100" dirty="0">
                <a:solidFill>
                  <a:schemeClr val="bg1"/>
                </a:solidFill>
                <a:latin typeface="+mj-lt"/>
                <a:cs typeface="+mn-cs"/>
              </a:rPr>
              <a:t>Hallgatói sport tanácsadás – Egyéni </a:t>
            </a:r>
            <a:r>
              <a:rPr lang="hu-HU" sz="2100" dirty="0" smtClean="0">
                <a:solidFill>
                  <a:schemeClr val="bg1"/>
                </a:solidFill>
                <a:latin typeface="+mj-lt"/>
                <a:cs typeface="+mn-cs"/>
              </a:rPr>
              <a:t>sportorientáció</a:t>
            </a:r>
            <a:endParaRPr lang="hu-HU" sz="2100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hu-HU" sz="2100" dirty="0">
                <a:solidFill>
                  <a:schemeClr val="bg1"/>
                </a:solidFill>
                <a:latin typeface="+mj-lt"/>
                <a:cs typeface="+mn-cs"/>
              </a:rPr>
              <a:t>Sport szakmai konferencia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hu-HU" sz="2100" dirty="0">
                <a:solidFill>
                  <a:schemeClr val="bg1"/>
                </a:solidFill>
                <a:latin typeface="+mj-lt"/>
                <a:cs typeface="+mn-cs"/>
              </a:rPr>
              <a:t>Sportalkalmazások fejlesztése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hu-HU" sz="2100" dirty="0">
                <a:solidFill>
                  <a:schemeClr val="bg1"/>
                </a:solidFill>
                <a:latin typeface="+mj-lt"/>
                <a:cs typeface="+mn-cs"/>
              </a:rPr>
              <a:t>Úszásoktatás és edzés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hu-HU" sz="2100" dirty="0" err="1">
                <a:solidFill>
                  <a:schemeClr val="bg1"/>
                </a:solidFill>
                <a:latin typeface="+mj-lt"/>
                <a:cs typeface="+mn-cs"/>
              </a:rPr>
              <a:t>Alumni</a:t>
            </a:r>
            <a:r>
              <a:rPr lang="hu-HU" sz="2100" dirty="0">
                <a:solidFill>
                  <a:schemeClr val="bg1"/>
                </a:solidFill>
                <a:latin typeface="+mj-lt"/>
                <a:cs typeface="+mn-cs"/>
              </a:rPr>
              <a:t> sport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hu-HU" sz="2100" dirty="0">
                <a:solidFill>
                  <a:schemeClr val="bg1"/>
                </a:solidFill>
                <a:latin typeface="+mj-lt"/>
                <a:cs typeface="+mn-cs"/>
              </a:rPr>
              <a:t>Rendszeres sportrendezvények hallgatóknak és oktatóknak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hu-HU" sz="2100" dirty="0">
                <a:solidFill>
                  <a:schemeClr val="bg1"/>
                </a:solidFill>
                <a:latin typeface="+mj-lt"/>
                <a:cs typeface="+mn-cs"/>
              </a:rPr>
              <a:t>Sportiroda kialakítása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hu-HU" sz="2100" b="1" dirty="0">
                <a:solidFill>
                  <a:srgbClr val="FFFF00"/>
                </a:solidFill>
                <a:latin typeface="+mj-lt"/>
                <a:cs typeface="+mn-cs"/>
              </a:rPr>
              <a:t>Élsportolói program 1. – Mérések és kiválasztás</a:t>
            </a:r>
          </a:p>
          <a:p>
            <a:pPr marL="457200" indent="-457200" fontAlgn="auto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hu-HU" sz="2100" b="1" dirty="0">
                <a:solidFill>
                  <a:srgbClr val="FFFF00"/>
                </a:solidFill>
                <a:latin typeface="+mj-lt"/>
                <a:cs typeface="+mn-cs"/>
              </a:rPr>
              <a:t>Élsportolói program 2. - </a:t>
            </a:r>
            <a:r>
              <a:rPr lang="hu-HU" sz="2100" b="1" dirty="0" err="1">
                <a:solidFill>
                  <a:srgbClr val="FFFF00"/>
                </a:solidFill>
                <a:latin typeface="+mj-lt"/>
                <a:cs typeface="+mn-cs"/>
              </a:rPr>
              <a:t>Mentorálás</a:t>
            </a:r>
            <a:r>
              <a:rPr lang="hu-HU" sz="2100" b="1" dirty="0">
                <a:latin typeface="+mj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atin typeface="+mn-lt"/>
                <a:cs typeface="+mn-cs"/>
              </a:rPr>
              <a:t>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hu-H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hu-HU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hu-HU" dirty="0">
              <a:latin typeface="+mn-lt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B3603-A539-4224-9A42-C5507B749FA8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699792" y="188640"/>
            <a:ext cx="644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  </a:t>
            </a:r>
            <a:r>
              <a:rPr lang="hu-HU" sz="2000" dirty="0" err="1" smtClean="0"/>
              <a:t>Támop</a:t>
            </a:r>
            <a:r>
              <a:rPr lang="hu-HU" sz="2000" dirty="0" smtClean="0"/>
              <a:t> 412E</a:t>
            </a:r>
            <a:r>
              <a:rPr lang="hu-HU" sz="2400" dirty="0" smtClean="0"/>
              <a:t>,              </a:t>
            </a:r>
            <a:r>
              <a:rPr lang="hu-HU" sz="2400" b="1" dirty="0" smtClean="0"/>
              <a:t>Tudás és Sport: </a:t>
            </a:r>
          </a:p>
          <a:p>
            <a:r>
              <a:rPr lang="hu-HU" sz="2000" b="1" dirty="0" smtClean="0"/>
              <a:t>Sportolói életpálya modell a Széchenyi István Egyetemen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1982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10146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		 </a:t>
            </a:r>
            <a:br>
              <a:rPr lang="hu-HU" altLang="hu-HU" sz="1800" dirty="0" smtClean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sp>
        <p:nvSpPr>
          <p:cNvPr id="7173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7175" name="Szövegdoboz 6"/>
          <p:cNvSpPr txBox="1">
            <a:spLocks noChangeArrowheads="1"/>
          </p:cNvSpPr>
          <p:nvPr/>
        </p:nvSpPr>
        <p:spPr bwMode="auto">
          <a:xfrm>
            <a:off x="467544" y="2025650"/>
            <a:ext cx="511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3600" dirty="0">
                <a:solidFill>
                  <a:schemeClr val="bg1"/>
                </a:solidFill>
              </a:rPr>
              <a:t>Mi a mentorprogram?</a:t>
            </a:r>
          </a:p>
        </p:txBody>
      </p:sp>
      <p:sp>
        <p:nvSpPr>
          <p:cNvPr id="7176" name="Szövegdoboz 7"/>
          <p:cNvSpPr txBox="1">
            <a:spLocks noChangeArrowheads="1"/>
          </p:cNvSpPr>
          <p:nvPr/>
        </p:nvSpPr>
        <p:spPr bwMode="auto">
          <a:xfrm>
            <a:off x="684213" y="3429000"/>
            <a:ext cx="80645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/>
            <a:endParaRPr lang="hu-HU" altLang="hu-HU" sz="26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hu-HU" altLang="hu-HU" sz="2600" dirty="0" smtClean="0">
                <a:solidFill>
                  <a:schemeClr val="bg1"/>
                </a:solidFill>
              </a:rPr>
              <a:t>A mentorprogram </a:t>
            </a:r>
            <a:r>
              <a:rPr lang="hu-HU" altLang="hu-HU" sz="2600" dirty="0">
                <a:solidFill>
                  <a:schemeClr val="bg1"/>
                </a:solidFill>
              </a:rPr>
              <a:t>célja, hogy azokat a </a:t>
            </a:r>
            <a:r>
              <a:rPr lang="hu-HU" altLang="hu-HU" sz="2600" dirty="0" smtClean="0">
                <a:solidFill>
                  <a:schemeClr val="bg1"/>
                </a:solidFill>
              </a:rPr>
              <a:t>élsportolókat</a:t>
            </a:r>
            <a:r>
              <a:rPr lang="hu-HU" altLang="hu-HU" sz="2600" dirty="0">
                <a:solidFill>
                  <a:schemeClr val="bg1"/>
                </a:solidFill>
              </a:rPr>
              <a:t>, akik a Széchenyi Egyetemen folytatnak tanulmányokat,  </a:t>
            </a:r>
            <a:r>
              <a:rPr lang="hu-HU" altLang="hu-HU" sz="2600" b="1" i="1" dirty="0" smtClean="0">
                <a:solidFill>
                  <a:srgbClr val="FFFF00"/>
                </a:solidFill>
              </a:rPr>
              <a:t>kísérjük végig</a:t>
            </a:r>
            <a:r>
              <a:rPr lang="hu-HU" altLang="hu-HU" sz="2600" i="1" dirty="0" smtClean="0">
                <a:solidFill>
                  <a:srgbClr val="FFFF00"/>
                </a:solidFill>
              </a:rPr>
              <a:t> </a:t>
            </a:r>
            <a:r>
              <a:rPr lang="hu-HU" altLang="hu-HU" sz="2600" dirty="0">
                <a:solidFill>
                  <a:srgbClr val="FFFF00"/>
                </a:solidFill>
              </a:rPr>
              <a:t>és</a:t>
            </a:r>
            <a:r>
              <a:rPr lang="hu-HU" altLang="hu-HU" sz="2600" i="1" dirty="0">
                <a:solidFill>
                  <a:srgbClr val="FFFF00"/>
                </a:solidFill>
              </a:rPr>
              <a:t> </a:t>
            </a:r>
            <a:r>
              <a:rPr lang="hu-HU" altLang="hu-HU" sz="2600" b="1" i="1" dirty="0">
                <a:solidFill>
                  <a:srgbClr val="FFFF00"/>
                </a:solidFill>
              </a:rPr>
              <a:t>segítsük </a:t>
            </a:r>
            <a:r>
              <a:rPr lang="hu-HU" altLang="hu-HU" sz="2600" dirty="0">
                <a:solidFill>
                  <a:schemeClr val="bg1"/>
                </a:solidFill>
              </a:rPr>
              <a:t>mind tanulmányaik, mind </a:t>
            </a:r>
            <a:r>
              <a:rPr lang="hu-HU" altLang="hu-HU" sz="2600" dirty="0" smtClean="0">
                <a:solidFill>
                  <a:schemeClr val="bg1"/>
                </a:solidFill>
              </a:rPr>
              <a:t>sporttevékenységük </a:t>
            </a:r>
            <a:r>
              <a:rPr lang="hu-HU" altLang="hu-HU" sz="2600" dirty="0">
                <a:solidFill>
                  <a:schemeClr val="bg1"/>
                </a:solidFill>
              </a:rPr>
              <a:t>során</a:t>
            </a:r>
            <a:r>
              <a:rPr lang="hu-HU" altLang="hu-HU" sz="2600" dirty="0" smtClean="0">
                <a:solidFill>
                  <a:schemeClr val="bg1"/>
                </a:solidFill>
              </a:rPr>
              <a:t>.</a:t>
            </a:r>
          </a:p>
          <a:p>
            <a:pPr lvl="1" eaLnBrk="1" hangingPunct="1"/>
            <a:r>
              <a:rPr lang="hu-HU" altLang="hu-HU" sz="2600" dirty="0"/>
              <a:t/>
            </a:r>
            <a:br>
              <a:rPr lang="hu-HU" altLang="hu-HU" sz="2600" dirty="0"/>
            </a:br>
            <a:endParaRPr lang="hu-HU" altLang="hu-HU" sz="3200" dirty="0"/>
          </a:p>
          <a:p>
            <a:pPr eaLnBrk="1" hangingPunct="1"/>
            <a:endParaRPr lang="hu-HU" altLang="hu-HU" dirty="0"/>
          </a:p>
        </p:txBody>
      </p:sp>
      <p:pic>
        <p:nvPicPr>
          <p:cNvPr id="7177" name="Picture 11" descr="Coachin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28775"/>
            <a:ext cx="16557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09F67-A0B5-4187-8590-F8BF64D1B46E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355976" y="18864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/>
              <a:t>Mentorálás</a:t>
            </a:r>
            <a:r>
              <a:rPr lang="hu-HU" b="1" dirty="0" smtClean="0"/>
              <a:t>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55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hu-HU" altLang="hu-HU" sz="1800" dirty="0" smtClean="0"/>
              <a:t> </a:t>
            </a:r>
            <a:br>
              <a:rPr lang="hu-HU" altLang="hu-HU" sz="1800" dirty="0" smtClean="0"/>
            </a:br>
            <a:r>
              <a:rPr lang="hu-HU" altLang="hu-HU" sz="1800" dirty="0" smtClean="0"/>
              <a:t/>
            </a:r>
            <a:br>
              <a:rPr lang="hu-HU" altLang="hu-HU" sz="1800" dirty="0" smtClean="0"/>
            </a:br>
            <a:endParaRPr lang="hu-HU" altLang="hu-HU" sz="1800" dirty="0" smtClean="0"/>
          </a:p>
        </p:txBody>
      </p:sp>
      <p:sp>
        <p:nvSpPr>
          <p:cNvPr id="8197" name="Téglalap 4"/>
          <p:cNvSpPr>
            <a:spLocks noChangeArrowheads="1"/>
          </p:cNvSpPr>
          <p:nvPr/>
        </p:nvSpPr>
        <p:spPr bwMode="auto">
          <a:xfrm>
            <a:off x="3990975" y="3244850"/>
            <a:ext cx="116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/>
              <a:t>	 </a:t>
            </a:r>
          </a:p>
        </p:txBody>
      </p:sp>
      <p:sp>
        <p:nvSpPr>
          <p:cNvPr id="8199" name="Szövegdoboz 6"/>
          <p:cNvSpPr txBox="1">
            <a:spLocks noChangeArrowheads="1"/>
          </p:cNvSpPr>
          <p:nvPr/>
        </p:nvSpPr>
        <p:spPr bwMode="auto">
          <a:xfrm>
            <a:off x="179512" y="1340768"/>
            <a:ext cx="3816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hu-HU" altLang="hu-HU" sz="3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hu-HU" altLang="hu-HU" sz="3600" dirty="0" smtClean="0">
                <a:solidFill>
                  <a:schemeClr val="bg1"/>
                </a:solidFill>
              </a:rPr>
              <a:t>Sportági portfólió</a:t>
            </a:r>
          </a:p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</a:rPr>
              <a:t>MFSN, városi sport</a:t>
            </a:r>
          </a:p>
        </p:txBody>
      </p:sp>
      <p:sp>
        <p:nvSpPr>
          <p:cNvPr id="8200" name="Szövegdoboz 7"/>
          <p:cNvSpPr txBox="1">
            <a:spLocks noChangeArrowheads="1"/>
          </p:cNvSpPr>
          <p:nvPr/>
        </p:nvSpPr>
        <p:spPr bwMode="auto">
          <a:xfrm>
            <a:off x="323528" y="3287792"/>
            <a:ext cx="8064500" cy="31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/>
            <a:r>
              <a:rPr lang="hu-HU" altLang="hu-HU" sz="2400" b="1" dirty="0" smtClean="0">
                <a:solidFill>
                  <a:schemeClr val="bg1"/>
                </a:solidFill>
              </a:rPr>
              <a:t>Széchenyi  István Egyetem elhelyezkedési adottságai </a:t>
            </a:r>
            <a:r>
              <a:rPr lang="hu-HU" altLang="hu-HU" sz="2400" b="1" dirty="0">
                <a:solidFill>
                  <a:schemeClr val="bg1"/>
                </a:solidFill>
              </a:rPr>
              <a:t>é</a:t>
            </a:r>
            <a:r>
              <a:rPr lang="hu-HU" altLang="hu-HU" sz="2400" b="1" dirty="0" smtClean="0">
                <a:solidFill>
                  <a:schemeClr val="bg1"/>
                </a:solidFill>
              </a:rPr>
              <a:t>lsportolók számára is </a:t>
            </a:r>
            <a:r>
              <a:rPr lang="hu-HU" altLang="hu-HU" sz="2400" b="1" dirty="0">
                <a:solidFill>
                  <a:schemeClr val="bg1"/>
                </a:solidFill>
              </a:rPr>
              <a:t>vonzó tanulmányi </a:t>
            </a:r>
            <a:r>
              <a:rPr lang="hu-HU" altLang="hu-HU" sz="2400" b="1" dirty="0" smtClean="0">
                <a:solidFill>
                  <a:schemeClr val="bg1"/>
                </a:solidFill>
              </a:rPr>
              <a:t>környezet</a:t>
            </a:r>
          </a:p>
          <a:p>
            <a:pPr marL="514350" indent="-514350" eaLnBrk="1" hangingPunct="1"/>
            <a:endParaRPr lang="hu-HU" altLang="hu-HU" sz="2400" b="1" dirty="0">
              <a:solidFill>
                <a:schemeClr val="bg1"/>
              </a:solidFill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arenR"/>
            </a:pPr>
            <a:r>
              <a:rPr lang="hu-HU" altLang="hu-HU" sz="2300" dirty="0" smtClean="0">
                <a:solidFill>
                  <a:schemeClr val="bg1"/>
                </a:solidFill>
              </a:rPr>
              <a:t>Kiválasztás ( ösztöndíj jelentkezések, egyesületi eredmények alapján, kosárlabda, kézilabda, </a:t>
            </a:r>
            <a:r>
              <a:rPr lang="hu-HU" altLang="hu-HU" sz="2300" b="1" dirty="0" smtClean="0">
                <a:solidFill>
                  <a:srgbClr val="FFFF00"/>
                </a:solidFill>
              </a:rPr>
              <a:t>július-augusztus</a:t>
            </a:r>
            <a:r>
              <a:rPr lang="hu-HU" altLang="hu-HU" sz="2300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arenR"/>
            </a:pPr>
            <a:r>
              <a:rPr lang="hu-HU" altLang="hu-HU" sz="2300" dirty="0" smtClean="0">
                <a:solidFill>
                  <a:schemeClr val="bg1"/>
                </a:solidFill>
              </a:rPr>
              <a:t>Meghívás az élsportolói mentorprogramba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arenR"/>
            </a:pPr>
            <a:r>
              <a:rPr lang="hu-HU" altLang="hu-HU" sz="2300" dirty="0" smtClean="0">
                <a:solidFill>
                  <a:schemeClr val="bg1"/>
                </a:solidFill>
              </a:rPr>
              <a:t>A mentorprogram tartalmi bemutatása</a:t>
            </a:r>
            <a:endParaRPr lang="hu-HU" altLang="hu-HU" sz="2300" dirty="0" smtClean="0"/>
          </a:p>
          <a:p>
            <a:pPr eaLnBrk="1" hangingPunct="1"/>
            <a:endParaRPr lang="hu-HU" alt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Katona Zsolt, Dr. Gyömörei Tamás</a:t>
            </a:r>
            <a:endParaRPr lang="hu-HU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6042D-835B-4C72-856F-1A74BA4E7124}" type="datetime1">
              <a:rPr lang="hu-HU" smtClean="0"/>
              <a:pPr>
                <a:defRPr/>
              </a:pPr>
              <a:t>2014.10.04.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7683-7704-434A-A8EA-55AFA82D146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796136" y="33265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600" b="1" dirty="0" smtClean="0"/>
              <a:t>Lépések</a:t>
            </a:r>
            <a:r>
              <a:rPr lang="hu-HU" altLang="hu-HU" dirty="0" smtClean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3923928" y="116632"/>
            <a:ext cx="5040560" cy="3235933"/>
            <a:chOff x="4103440" y="260648"/>
            <a:chExt cx="5040560" cy="3235933"/>
          </a:xfrm>
        </p:grpSpPr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440" y="260648"/>
              <a:ext cx="5040560" cy="3235933"/>
            </a:xfrm>
            <a:prstGeom prst="rect">
              <a:avLst/>
            </a:prstGeom>
          </p:spPr>
        </p:pic>
        <p:sp>
          <p:nvSpPr>
            <p:cNvPr id="19" name="Lefelé nyíl 18"/>
            <p:cNvSpPr/>
            <p:nvPr/>
          </p:nvSpPr>
          <p:spPr>
            <a:xfrm>
              <a:off x="6119664" y="713144"/>
              <a:ext cx="576064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Lefelé nyíl 19"/>
            <p:cNvSpPr/>
            <p:nvPr/>
          </p:nvSpPr>
          <p:spPr>
            <a:xfrm>
              <a:off x="4895528" y="569128"/>
              <a:ext cx="432048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186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1196</TotalTime>
  <Words>903</Words>
  <Application>Microsoft Office PowerPoint</Application>
  <PresentationFormat>Diavetítés a képernyőre (4:3 oldalarány)</PresentationFormat>
  <Paragraphs>232</Paragraphs>
  <Slides>20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Century Gothic</vt:lpstr>
      <vt:lpstr>Wingdings</vt:lpstr>
      <vt:lpstr>Egyéni tervezés</vt:lpstr>
      <vt:lpstr>PowerPoint bemutató</vt:lpstr>
      <vt:lpstr>     </vt:lpstr>
      <vt:lpstr>Sportolói mentorálás  Kezdetek I.</vt:lpstr>
      <vt:lpstr>Élsport fejlesztés ?? Verseny ?? </vt:lpstr>
      <vt:lpstr>KEZDETEK II.                             Az élsport modell: „Az egyetem sportja, a város sportja” </vt:lpstr>
      <vt:lpstr>Sportolói mentorálás  Kezdetek III.</vt:lpstr>
      <vt:lpstr>     </vt:lpstr>
      <vt:lpstr>     </vt:lpstr>
      <vt:lpstr>   </vt:lpstr>
      <vt:lpstr>Tartalom     </vt:lpstr>
      <vt:lpstr>PowerPoint bemutató</vt:lpstr>
      <vt:lpstr>     </vt:lpstr>
      <vt:lpstr>    </vt:lpstr>
      <vt:lpstr>Kollégiumi elhelyezés </vt:lpstr>
      <vt:lpstr>     </vt:lpstr>
      <vt:lpstr>     </vt:lpstr>
      <vt:lpstr>     </vt:lpstr>
      <vt:lpstr>Evezős 8-as támogatása 1 millió Ft</vt:lpstr>
      <vt:lpstr>Összefoglalás I.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Katona Zsolt</cp:lastModifiedBy>
  <cp:revision>121</cp:revision>
  <dcterms:created xsi:type="dcterms:W3CDTF">2012-03-05T15:57:55Z</dcterms:created>
  <dcterms:modified xsi:type="dcterms:W3CDTF">2014-10-04T08:56:05Z</dcterms:modified>
</cp:coreProperties>
</file>