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300" r:id="rId4"/>
    <p:sldId id="301" r:id="rId5"/>
    <p:sldId id="302" r:id="rId6"/>
    <p:sldId id="274" r:id="rId7"/>
    <p:sldId id="275" r:id="rId8"/>
    <p:sldId id="276" r:id="rId9"/>
    <p:sldId id="277" r:id="rId10"/>
    <p:sldId id="278" r:id="rId11"/>
    <p:sldId id="279" r:id="rId12"/>
    <p:sldId id="280" r:id="rId13"/>
    <p:sldId id="319" r:id="rId14"/>
    <p:sldId id="320" r:id="rId15"/>
    <p:sldId id="321" r:id="rId16"/>
    <p:sldId id="322" r:id="rId17"/>
    <p:sldId id="318" r:id="rId18"/>
    <p:sldId id="313" r:id="rId19"/>
    <p:sldId id="314" r:id="rId20"/>
    <p:sldId id="315" r:id="rId21"/>
    <p:sldId id="316" r:id="rId22"/>
    <p:sldId id="317" r:id="rId23"/>
    <p:sldId id="259" r:id="rId24"/>
    <p:sldId id="306" r:id="rId25"/>
    <p:sldId id="307" r:id="rId26"/>
    <p:sldId id="311" r:id="rId27"/>
    <p:sldId id="308" r:id="rId28"/>
    <p:sldId id="305" r:id="rId29"/>
    <p:sldId id="309" r:id="rId30"/>
    <p:sldId id="310" r:id="rId31"/>
    <p:sldId id="312" r:id="rId32"/>
    <p:sldId id="292" r:id="rId33"/>
    <p:sldId id="286" r:id="rId34"/>
    <p:sldId id="294" r:id="rId35"/>
    <p:sldId id="293" r:id="rId36"/>
    <p:sldId id="287" r:id="rId37"/>
    <p:sldId id="291" r:id="rId38"/>
    <p:sldId id="288" r:id="rId39"/>
    <p:sldId id="295" r:id="rId40"/>
    <p:sldId id="289" r:id="rId41"/>
    <p:sldId id="296" r:id="rId42"/>
    <p:sldId id="297" r:id="rId43"/>
    <p:sldId id="298" r:id="rId44"/>
  </p:sldIdLst>
  <p:sldSz cx="9144000" cy="6858000" type="screen4x3"/>
  <p:notesSz cx="6858000" cy="9144000"/>
  <p:custDataLst>
    <p:tags r:id="rId45"/>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A1A"/>
    <a:srgbClr val="AE1259"/>
    <a:srgbClr val="57349C"/>
    <a:srgbClr val="4D2AA6"/>
    <a:srgbClr val="813997"/>
    <a:srgbClr val="6818B8"/>
    <a:srgbClr val="59B1DD"/>
    <a:srgbClr val="5BC3DB"/>
    <a:srgbClr val="FFCC00"/>
    <a:srgbClr val="F09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p:cViewPr>
        <p:scale>
          <a:sx n="100" d="100"/>
          <a:sy n="100" d="100"/>
        </p:scale>
        <p:origin x="-50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683568" y="1095944"/>
            <a:ext cx="7772400" cy="1470025"/>
          </a:xfrm>
          <a:prstGeom prst="rect">
            <a:avLst/>
          </a:prstGeom>
        </p:spPr>
        <p:txBody>
          <a:bodyPr/>
          <a:lstStyle>
            <a:lvl1pPr>
              <a:defRPr/>
            </a:lvl1pPr>
          </a:lstStyle>
          <a:p>
            <a:r>
              <a:rPr lang="hu-HU" dirty="0" smtClean="0"/>
              <a:t>CÍM</a:t>
            </a:r>
            <a:endParaRPr lang="hu-HU" dirty="0"/>
          </a:p>
        </p:txBody>
      </p:sp>
      <p:sp>
        <p:nvSpPr>
          <p:cNvPr id="3" name="Alcím 2"/>
          <p:cNvSpPr>
            <a:spLocks noGrp="1"/>
          </p:cNvSpPr>
          <p:nvPr>
            <p:ph type="subTitle" idx="1" hasCustomPrompt="1"/>
          </p:nvPr>
        </p:nvSpPr>
        <p:spPr>
          <a:xfrm>
            <a:off x="1403648" y="2737723"/>
            <a:ext cx="6400800" cy="1752600"/>
          </a:xfrm>
          <a:prstGeom prst="rect">
            <a:avLst/>
          </a:prstGeo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ALCÍM</a:t>
            </a:r>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lcím és tartal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355896" y="289123"/>
            <a:ext cx="7992888" cy="518458"/>
          </a:xfrm>
          <a:prstGeom prst="rect">
            <a:avLst/>
          </a:prstGeom>
        </p:spPr>
        <p:txBody>
          <a:bodyPr anchor="ctr"/>
          <a:lstStyle>
            <a:lvl1pPr algn="l">
              <a:defRPr>
                <a:solidFill>
                  <a:schemeClr val="accent4"/>
                </a:solidFill>
              </a:defRPr>
            </a:lvl1pPr>
          </a:lstStyle>
          <a:p>
            <a:r>
              <a:rPr lang="hu-HU" dirty="0" smtClean="0"/>
              <a:t>Fejezetcím</a:t>
            </a:r>
            <a:endParaRPr lang="hu-HU" dirty="0"/>
          </a:p>
        </p:txBody>
      </p:sp>
      <p:sp>
        <p:nvSpPr>
          <p:cNvPr id="3" name="Tartalom helye 2"/>
          <p:cNvSpPr>
            <a:spLocks noGrp="1"/>
          </p:cNvSpPr>
          <p:nvPr>
            <p:ph idx="1"/>
          </p:nvPr>
        </p:nvSpPr>
        <p:spPr>
          <a:xfrm>
            <a:off x="379352" y="1212466"/>
            <a:ext cx="7288992" cy="480882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rtal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artalom helye 2"/>
          <p:cNvSpPr>
            <a:spLocks noGrp="1"/>
          </p:cNvSpPr>
          <p:nvPr>
            <p:ph idx="1"/>
          </p:nvPr>
        </p:nvSpPr>
        <p:spPr>
          <a:xfrm>
            <a:off x="379352" y="318254"/>
            <a:ext cx="7505016" cy="570303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332656"/>
            <a:ext cx="9144000" cy="1470025"/>
          </a:xfrm>
        </p:spPr>
        <p:txBody>
          <a:bodyPr/>
          <a:lstStyle/>
          <a:p>
            <a:r>
              <a:rPr lang="hu-HU" sz="4400" dirty="0"/>
              <a:t>A sportszervezés elméleti tudnivalói, </a:t>
            </a:r>
            <a:br>
              <a:rPr lang="hu-HU" sz="4400" dirty="0"/>
            </a:br>
            <a:r>
              <a:rPr lang="hu-HU" sz="4400" dirty="0"/>
              <a:t>az egyetemi sport rendezvényeinek </a:t>
            </a:r>
            <a:br>
              <a:rPr lang="hu-HU" sz="4400" dirty="0"/>
            </a:br>
            <a:r>
              <a:rPr lang="hu-HU" sz="4400" dirty="0"/>
              <a:t>specifikumai</a:t>
            </a:r>
            <a:endParaRPr lang="hu-HU" sz="4400" dirty="0"/>
          </a:p>
        </p:txBody>
      </p:sp>
      <p:sp>
        <p:nvSpPr>
          <p:cNvPr id="3" name="Alcím 2"/>
          <p:cNvSpPr>
            <a:spLocks noGrp="1"/>
          </p:cNvSpPr>
          <p:nvPr>
            <p:ph type="subTitle" idx="1"/>
          </p:nvPr>
        </p:nvSpPr>
        <p:spPr>
          <a:xfrm>
            <a:off x="0" y="2492896"/>
            <a:ext cx="9144000" cy="1752600"/>
          </a:xfrm>
        </p:spPr>
        <p:txBody>
          <a:bodyPr/>
          <a:lstStyle/>
          <a:p>
            <a:pPr algn="l"/>
            <a:endParaRPr lang="hu-HU" dirty="0" smtClean="0"/>
          </a:p>
          <a:p>
            <a:r>
              <a:rPr lang="hu-HU" b="1" dirty="0" smtClean="0">
                <a:solidFill>
                  <a:schemeClr val="tx1">
                    <a:lumMod val="75000"/>
                  </a:schemeClr>
                </a:solidFill>
              </a:rPr>
              <a:t>Sportirodai vezetőképzés</a:t>
            </a:r>
          </a:p>
          <a:p>
            <a:r>
              <a:rPr lang="hu-HU" sz="2400" b="1" dirty="0" smtClean="0">
                <a:solidFill>
                  <a:schemeClr val="bg1">
                    <a:lumMod val="50000"/>
                  </a:schemeClr>
                </a:solidFill>
              </a:rPr>
              <a:t>Debreceni Egyetem</a:t>
            </a:r>
          </a:p>
          <a:p>
            <a:r>
              <a:rPr lang="hu-HU" sz="2800" b="1" dirty="0">
                <a:solidFill>
                  <a:schemeClr val="bg1">
                    <a:lumMod val="50000"/>
                  </a:schemeClr>
                </a:solidFill>
              </a:rPr>
              <a:t>  </a:t>
            </a:r>
            <a:r>
              <a:rPr lang="hu-HU" sz="2000" b="1" dirty="0">
                <a:solidFill>
                  <a:schemeClr val="bg1">
                    <a:lumMod val="50000"/>
                  </a:schemeClr>
                </a:solidFill>
              </a:rPr>
              <a:t>Gazdálkodástudományi és Vidékfejlesztési Kar</a:t>
            </a:r>
            <a:endParaRPr lang="hu-HU" sz="2000" b="1" dirty="0" smtClean="0">
              <a:solidFill>
                <a:schemeClr val="bg1">
                  <a:lumMod val="50000"/>
                </a:schemeClr>
              </a:solidFill>
            </a:endParaRPr>
          </a:p>
          <a:p>
            <a:r>
              <a:rPr lang="hu-HU" b="1" dirty="0" smtClean="0">
                <a:solidFill>
                  <a:schemeClr val="bg2">
                    <a:lumMod val="75000"/>
                  </a:schemeClr>
                </a:solidFill>
              </a:rPr>
              <a:t>2014. október 2.</a:t>
            </a:r>
            <a:r>
              <a:rPr lang="hu-HU" dirty="0">
                <a:solidFill>
                  <a:schemeClr val="bg2">
                    <a:lumMod val="75000"/>
                  </a:schemeClr>
                </a:solidFill>
              </a:rPr>
              <a:t> </a:t>
            </a:r>
            <a:endParaRPr lang="hu-HU" dirty="0" smtClean="0">
              <a:solidFill>
                <a:schemeClr val="bg2">
                  <a:lumMod val="75000"/>
                </a:schemeClr>
              </a:solidFill>
            </a:endParaRPr>
          </a:p>
          <a:p>
            <a:pPr algn="l"/>
            <a:endParaRPr lang="hu-HU" sz="2400" dirty="0" smtClean="0">
              <a:solidFill>
                <a:schemeClr val="tx1"/>
              </a:solidFill>
            </a:endParaRPr>
          </a:p>
          <a:p>
            <a:pPr algn="l"/>
            <a:r>
              <a:rPr lang="hu-HU" sz="2400" dirty="0" smtClean="0">
                <a:solidFill>
                  <a:schemeClr val="tx1"/>
                </a:solidFill>
              </a:rPr>
              <a:t>Készítette</a:t>
            </a:r>
            <a:r>
              <a:rPr lang="hu-HU" sz="2400" dirty="0">
                <a:solidFill>
                  <a:schemeClr val="tx1"/>
                </a:solidFill>
              </a:rPr>
              <a:t>: Dr. Géczi Gábor</a:t>
            </a:r>
          </a:p>
          <a:p>
            <a:pPr algn="l"/>
            <a:endParaRPr lang="hu-HU" sz="2400" dirty="0"/>
          </a:p>
          <a:p>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0176"/>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sport </a:t>
            </a:r>
            <a:r>
              <a:rPr lang="hu-HU" sz="4000" b="1" kern="0" dirty="0" smtClean="0">
                <a:solidFill>
                  <a:schemeClr val="tx2"/>
                </a:solidFill>
                <a:latin typeface="Times New Roman" pitchFamily="18" charset="0"/>
                <a:ea typeface="+mj-ea"/>
                <a:cs typeface="+mj-cs"/>
              </a:rPr>
              <a:t>gazdasági funkciója II.</a:t>
            </a:r>
            <a:endParaRPr lang="hu-HU" sz="4000" b="1" kern="0" dirty="0">
              <a:solidFill>
                <a:schemeClr val="tx2"/>
              </a:solidFill>
              <a:latin typeface="Times New Roman" pitchFamily="18" charset="0"/>
              <a:ea typeface="+mj-ea"/>
              <a:cs typeface="+mj-cs"/>
            </a:endParaRPr>
          </a:p>
        </p:txBody>
      </p:sp>
      <p:graphicFrame>
        <p:nvGraphicFramePr>
          <p:cNvPr id="6" name="Tartalom helye 4"/>
          <p:cNvGraphicFramePr>
            <a:graphicFrameLocks/>
          </p:cNvGraphicFramePr>
          <p:nvPr>
            <p:extLst>
              <p:ext uri="{D42A27DB-BD31-4B8C-83A1-F6EECF244321}">
                <p14:modId xmlns:p14="http://schemas.microsoft.com/office/powerpoint/2010/main" val="335911041"/>
              </p:ext>
            </p:extLst>
          </p:nvPr>
        </p:nvGraphicFramePr>
        <p:xfrm>
          <a:off x="0" y="1052513"/>
          <a:ext cx="9144000" cy="5805488"/>
        </p:xfrm>
        <a:graphic>
          <a:graphicData uri="http://schemas.openxmlformats.org/drawingml/2006/table">
            <a:tbl>
              <a:tblPr/>
              <a:tblGrid>
                <a:gridCol w="1679575"/>
                <a:gridCol w="2892425"/>
                <a:gridCol w="2286000"/>
                <a:gridCol w="2286000"/>
              </a:tblGrid>
              <a:tr h="65405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dirty="0" smtClean="0">
                          <a:ln>
                            <a:noFill/>
                          </a:ln>
                          <a:solidFill>
                            <a:schemeClr val="bg1"/>
                          </a:solidFill>
                          <a:effectLst/>
                          <a:latin typeface="Arial" charset="0"/>
                          <a:cs typeface="Arial" charset="0"/>
                        </a:rPr>
                        <a:t>                        Elemzési szintek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hu-HU"/>
                    </a:p>
                  </a:txBody>
                  <a:tcPr/>
                </a:tc>
                <a:tc hMerge="1">
                  <a:txBody>
                    <a:bodyPr/>
                    <a:lstStyle/>
                    <a:p>
                      <a:endParaRPr lang="hu-HU"/>
                    </a:p>
                  </a:txBody>
                  <a:tcPr/>
                </a:tc>
                <a:tc hMerge="1">
                  <a:txBody>
                    <a:bodyPr/>
                    <a:lstStyle/>
                    <a:p>
                      <a:endParaRPr lang="hu-HU"/>
                    </a:p>
                  </a:txBody>
                  <a:tcPr/>
                </a:tc>
              </a:tr>
              <a:tr h="1128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C00000"/>
                          </a:solidFill>
                          <a:effectLst/>
                          <a:latin typeface="Arial" charset="0"/>
                          <a:cs typeface="Arial" charset="0"/>
                        </a:rPr>
                        <a:t>Terület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dirty="0" smtClean="0">
                        <a:ln>
                          <a:noFill/>
                        </a:ln>
                        <a:solidFill>
                          <a:srgbClr val="C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Arial" charset="0"/>
                          <a:cs typeface="Arial" charset="0"/>
                        </a:rPr>
                        <a:t>MIKRO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Arial" charset="0"/>
                          <a:cs typeface="Arial" charset="0"/>
                        </a:rPr>
                        <a:t>MEZO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Arial" charset="0"/>
                          <a:cs typeface="Arial" charset="0"/>
                        </a:rPr>
                        <a:t>MAKRO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63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C00000"/>
                          </a:solidFill>
                          <a:effectLst/>
                          <a:latin typeface="Arial" charset="0"/>
                          <a:cs typeface="Arial" charset="0"/>
                        </a:rPr>
                        <a:t>Látvány-sport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Szolgáltatások jellege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Piac szereplőinek viselkedése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Sportszervezetek működése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A ligák és sportágak gazdaságtana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Munkaerő-piaci sajátosságok</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Kartell problémák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Olimpia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Piac szabályozási kérdései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159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C00000"/>
                          </a:solidFill>
                          <a:effectLst/>
                          <a:latin typeface="Arial" charset="0"/>
                          <a:cs typeface="Arial" charset="0"/>
                        </a:rPr>
                        <a:t>Rekreációs sport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Létesítmények gazdasági kérdései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Non-profit sajátosságok</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Kereslet meghatározása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Externáliák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cap="none" normalizeH="0" baseline="0" dirty="0" smtClean="0">
                          <a:ln>
                            <a:noFill/>
                          </a:ln>
                          <a:solidFill>
                            <a:schemeClr val="tx1"/>
                          </a:solidFill>
                          <a:effectLst/>
                          <a:latin typeface="Arial" charset="0"/>
                          <a:cs typeface="Arial" charset="0"/>
                        </a:rPr>
                        <a:t> Sportterületek gazdaságtana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hu-HU" sz="1800" b="0" i="0" u="none" strike="noStrike" kern="1200" cap="none" normalizeH="0" baseline="0" dirty="0" smtClean="0">
                          <a:ln>
                            <a:noFill/>
                          </a:ln>
                          <a:solidFill>
                            <a:schemeClr val="tx1"/>
                          </a:solidFill>
                          <a:effectLst/>
                          <a:latin typeface="Arial" charset="0"/>
                          <a:ea typeface="+mn-ea"/>
                          <a:cs typeface="Arial" charset="0"/>
                        </a:rPr>
                        <a:t> A sport nemzetgazdasági hatása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564523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35273" y="1507281"/>
            <a:ext cx="8928992" cy="5594127"/>
          </a:xfrm>
        </p:spPr>
        <p:txBody>
          <a:bodyPr/>
          <a:lstStyle/>
          <a:p>
            <a:pPr marL="457200" lvl="0" indent="-457200" algn="l">
              <a:buFont typeface="Arial" pitchFamily="34" charset="0"/>
              <a:buChar char="•"/>
              <a:defRPr/>
            </a:pPr>
            <a:r>
              <a:rPr lang="hu-HU" sz="2800" dirty="0">
                <a:solidFill>
                  <a:srgbClr val="26506E"/>
                </a:solidFill>
              </a:rPr>
              <a:t>Sokáig a honvédelemben töltött be fontos szerepet</a:t>
            </a:r>
          </a:p>
          <a:p>
            <a:pPr marL="457200" lvl="0" indent="-457200" algn="l">
              <a:buFont typeface="Arial" pitchFamily="34" charset="0"/>
              <a:buChar char="•"/>
              <a:defRPr/>
            </a:pPr>
            <a:r>
              <a:rPr lang="hu-HU" sz="2800" dirty="0">
                <a:solidFill>
                  <a:srgbClr val="26506E"/>
                </a:solidFill>
              </a:rPr>
              <a:t>Hazafiság, erkölcsi indíttatású magatartásmód – hazaszeretet, haza-szolgálat</a:t>
            </a:r>
          </a:p>
          <a:p>
            <a:pPr marL="457200" lvl="0" indent="-457200" algn="l">
              <a:buFont typeface="Arial" pitchFamily="34" charset="0"/>
              <a:buChar char="•"/>
              <a:defRPr/>
            </a:pPr>
            <a:r>
              <a:rPr lang="hu-HU" sz="2800" b="1" dirty="0">
                <a:solidFill>
                  <a:srgbClr val="26506E"/>
                </a:solidFill>
              </a:rPr>
              <a:t>Sportdiplomáciai funkciók</a:t>
            </a:r>
            <a:r>
              <a:rPr lang="hu-HU" sz="2800" dirty="0">
                <a:solidFill>
                  <a:srgbClr val="26506E"/>
                </a:solidFill>
              </a:rPr>
              <a:t>, majd politikai is</a:t>
            </a:r>
          </a:p>
          <a:p>
            <a:pPr marL="457200" lvl="0" indent="-457200" algn="l">
              <a:buFont typeface="Arial" pitchFamily="34" charset="0"/>
              <a:buChar char="•"/>
              <a:defRPr/>
            </a:pPr>
            <a:r>
              <a:rPr lang="hu-HU" sz="2800" b="1" dirty="0">
                <a:solidFill>
                  <a:srgbClr val="26506E"/>
                </a:solidFill>
              </a:rPr>
              <a:t>Nemzetközi kapcsolatok építése</a:t>
            </a:r>
          </a:p>
          <a:p>
            <a:pPr marL="457200" lvl="0" indent="-457200" algn="l">
              <a:buFont typeface="Arial" pitchFamily="34" charset="0"/>
              <a:buChar char="•"/>
              <a:defRPr/>
            </a:pPr>
            <a:r>
              <a:rPr lang="hu-HU" sz="2800" b="1" dirty="0">
                <a:solidFill>
                  <a:srgbClr val="26506E"/>
                </a:solidFill>
              </a:rPr>
              <a:t>A nemzetközi sporteseményen a hazát is képviselik</a:t>
            </a:r>
          </a:p>
          <a:p>
            <a:pPr marL="457200" lvl="0" indent="-457200" algn="l">
              <a:buFont typeface="Arial" pitchFamily="34" charset="0"/>
              <a:buChar char="•"/>
              <a:defRPr/>
            </a:pPr>
            <a:r>
              <a:rPr lang="hu-HU" sz="2800" dirty="0">
                <a:solidFill>
                  <a:srgbClr val="26506E"/>
                </a:solidFill>
              </a:rPr>
              <a:t>Ókori olimpiai eszme</a:t>
            </a:r>
          </a:p>
          <a:p>
            <a:pPr marL="457200" lvl="0" indent="-457200" algn="l">
              <a:buFont typeface="Arial" pitchFamily="34" charset="0"/>
              <a:buChar char="•"/>
              <a:defRPr/>
            </a:pPr>
            <a:r>
              <a:rPr lang="hu-HU" sz="2800" dirty="0">
                <a:solidFill>
                  <a:srgbClr val="26506E"/>
                </a:solidFill>
              </a:rPr>
              <a:t>Hidegháború a sportban</a:t>
            </a:r>
          </a:p>
          <a:p>
            <a:pPr algn="just" eaLnBrk="1" hangingPunct="1">
              <a:buFontTx/>
              <a:buChar char="•"/>
              <a:defRPr/>
            </a:pPr>
            <a:endParaRPr lang="hu-HU" sz="2800" dirty="0" smtClean="0">
              <a:latin typeface="Times New Roman" pitchFamily="18" charset="0"/>
            </a:endParaRPr>
          </a:p>
        </p:txBody>
      </p:sp>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sport </a:t>
            </a:r>
            <a:r>
              <a:rPr lang="hu-HU" sz="4000" b="1" kern="0" dirty="0" smtClean="0">
                <a:solidFill>
                  <a:schemeClr val="tx2"/>
                </a:solidFill>
                <a:latin typeface="Times New Roman" pitchFamily="18" charset="0"/>
                <a:ea typeface="+mj-ea"/>
                <a:cs typeface="+mj-cs"/>
              </a:rPr>
              <a:t>politikai és reprezentációs  </a:t>
            </a:r>
            <a:r>
              <a:rPr lang="hu-HU" sz="4000" b="1" kern="0" dirty="0">
                <a:solidFill>
                  <a:schemeClr val="tx2"/>
                </a:solidFill>
                <a:latin typeface="Times New Roman" pitchFamily="18" charset="0"/>
                <a:ea typeface="+mj-ea"/>
                <a:cs typeface="+mj-cs"/>
              </a:rPr>
              <a:t>funkciója</a:t>
            </a:r>
          </a:p>
        </p:txBody>
      </p:sp>
    </p:spTree>
    <p:extLst>
      <p:ext uri="{BB962C8B-B14F-4D97-AF65-F5344CB8AC3E}">
        <p14:creationId xmlns:p14="http://schemas.microsoft.com/office/powerpoint/2010/main" val="882063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35273" y="1579289"/>
            <a:ext cx="8928992" cy="3793927"/>
          </a:xfrm>
        </p:spPr>
        <p:txBody>
          <a:bodyPr/>
          <a:lstStyle/>
          <a:p>
            <a:pPr marL="457200" lvl="0" indent="-457200" algn="l">
              <a:buFont typeface="Arial" pitchFamily="34" charset="0"/>
              <a:buChar char="•"/>
              <a:defRPr/>
            </a:pPr>
            <a:r>
              <a:rPr lang="hu-HU" dirty="0">
                <a:solidFill>
                  <a:srgbClr val="26506E"/>
                </a:solidFill>
              </a:rPr>
              <a:t>Élsportolók, </a:t>
            </a:r>
            <a:r>
              <a:rPr lang="hu-HU" b="1" dirty="0" smtClean="0">
                <a:solidFill>
                  <a:srgbClr val="26506E"/>
                </a:solidFill>
              </a:rPr>
              <a:t>Universiade résztvevők</a:t>
            </a:r>
            <a:r>
              <a:rPr lang="hu-HU" dirty="0" smtClean="0">
                <a:solidFill>
                  <a:srgbClr val="26506E"/>
                </a:solidFill>
              </a:rPr>
              <a:t>, olimpikonok</a:t>
            </a:r>
            <a:endParaRPr lang="hu-HU" dirty="0" smtClean="0">
              <a:solidFill>
                <a:srgbClr val="26506E"/>
              </a:solidFill>
            </a:endParaRPr>
          </a:p>
          <a:p>
            <a:pPr lvl="0" algn="l">
              <a:defRPr/>
            </a:pPr>
            <a:endParaRPr lang="hu-HU" dirty="0">
              <a:solidFill>
                <a:srgbClr val="26506E"/>
              </a:solidFill>
            </a:endParaRPr>
          </a:p>
          <a:p>
            <a:pPr marL="457200" lvl="0" indent="-457200" algn="l">
              <a:buFont typeface="Arial" pitchFamily="34" charset="0"/>
              <a:buChar char="•"/>
              <a:defRPr/>
            </a:pPr>
            <a:r>
              <a:rPr lang="hu-HU" dirty="0">
                <a:solidFill>
                  <a:srgbClr val="26506E"/>
                </a:solidFill>
              </a:rPr>
              <a:t>Sztárok: teljesítmény, </a:t>
            </a:r>
            <a:r>
              <a:rPr lang="hu-HU" dirty="0" smtClean="0">
                <a:solidFill>
                  <a:srgbClr val="26506E"/>
                </a:solidFill>
              </a:rPr>
              <a:t>gazdagság</a:t>
            </a:r>
            <a:r>
              <a:rPr lang="hu-HU" dirty="0">
                <a:solidFill>
                  <a:srgbClr val="26506E"/>
                </a:solidFill>
              </a:rPr>
              <a:t>, </a:t>
            </a:r>
            <a:r>
              <a:rPr lang="hu-HU" dirty="0" smtClean="0">
                <a:solidFill>
                  <a:srgbClr val="26506E"/>
                </a:solidFill>
              </a:rPr>
              <a:t>népszerűség, szépség</a:t>
            </a:r>
            <a:endParaRPr lang="hu-HU" dirty="0">
              <a:solidFill>
                <a:srgbClr val="26506E"/>
              </a:solidFill>
            </a:endParaRPr>
          </a:p>
          <a:p>
            <a:pPr marL="457200" lvl="0" indent="-457200" algn="l">
              <a:buFont typeface="Arial" pitchFamily="34" charset="0"/>
              <a:buChar char="•"/>
              <a:defRPr/>
            </a:pPr>
            <a:endParaRPr lang="hu-HU" dirty="0">
              <a:solidFill>
                <a:srgbClr val="26506E"/>
              </a:solidFill>
            </a:endParaRPr>
          </a:p>
          <a:p>
            <a:pPr marL="457200" lvl="0" indent="-457200" algn="l">
              <a:buFont typeface="Arial" pitchFamily="34" charset="0"/>
              <a:buChar char="•"/>
              <a:defRPr/>
            </a:pPr>
            <a:r>
              <a:rPr lang="hu-HU" dirty="0">
                <a:solidFill>
                  <a:srgbClr val="26506E"/>
                </a:solidFill>
              </a:rPr>
              <a:t>Rekreációban az extrém </a:t>
            </a:r>
            <a:r>
              <a:rPr lang="hu-HU" dirty="0" smtClean="0">
                <a:solidFill>
                  <a:srgbClr val="26506E"/>
                </a:solidFill>
              </a:rPr>
              <a:t>sportoknál</a:t>
            </a:r>
            <a:endParaRPr lang="hu-HU" dirty="0" smtClean="0">
              <a:latin typeface="Times New Roman" pitchFamily="18" charset="0"/>
            </a:endParaRPr>
          </a:p>
        </p:txBody>
      </p:sp>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sport </a:t>
            </a:r>
            <a:r>
              <a:rPr lang="hu-HU" sz="4000" b="1" kern="0" dirty="0" smtClean="0">
                <a:solidFill>
                  <a:schemeClr val="tx2"/>
                </a:solidFill>
                <a:latin typeface="Times New Roman" pitchFamily="18" charset="0"/>
                <a:ea typeface="+mj-ea"/>
                <a:cs typeface="+mj-cs"/>
              </a:rPr>
              <a:t>példakép funkciója</a:t>
            </a:r>
            <a:endParaRPr lang="hu-HU" sz="4000" b="1" kern="0" dirty="0">
              <a:solidFill>
                <a:schemeClr val="tx2"/>
              </a:solidFill>
              <a:latin typeface="Times New Roman" pitchFamily="18" charset="0"/>
              <a:ea typeface="+mj-ea"/>
              <a:cs typeface="+mj-cs"/>
            </a:endParaRPr>
          </a:p>
        </p:txBody>
      </p:sp>
    </p:spTree>
    <p:extLst>
      <p:ext uri="{BB962C8B-B14F-4D97-AF65-F5344CB8AC3E}">
        <p14:creationId xmlns:p14="http://schemas.microsoft.com/office/powerpoint/2010/main" val="1426405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testnevelés</a:t>
            </a:r>
            <a:endParaRPr lang="hu-HU" dirty="0"/>
          </a:p>
        </p:txBody>
      </p:sp>
      <p:sp>
        <p:nvSpPr>
          <p:cNvPr id="4" name="Rectangle 7"/>
          <p:cNvSpPr>
            <a:spLocks noGrp="1" noChangeArrowheads="1"/>
          </p:cNvSpPr>
          <p:nvPr>
            <p:ph idx="1"/>
          </p:nvPr>
        </p:nvSpPr>
        <p:spPr>
          <a:xfrm>
            <a:off x="323528" y="1356482"/>
            <a:ext cx="8009072" cy="4808822"/>
          </a:xfrm>
        </p:spPr>
        <p:txBody>
          <a:bodyPr/>
          <a:lstStyle/>
          <a:p>
            <a:pPr marL="0" indent="0" algn="just" eaLnBrk="1" hangingPunct="1">
              <a:buNone/>
              <a:defRPr/>
            </a:pPr>
            <a:r>
              <a:rPr lang="hu-HU" dirty="0" smtClean="0">
                <a:latin typeface="Times New Roman" pitchFamily="18" charset="0"/>
              </a:rPr>
              <a:t>Olyan </a:t>
            </a:r>
            <a:r>
              <a:rPr lang="hu-HU" b="1" dirty="0" smtClean="0">
                <a:latin typeface="Times New Roman" pitchFamily="18" charset="0"/>
              </a:rPr>
              <a:t>tervszerűen irányított nevelési folyamat</a:t>
            </a:r>
            <a:r>
              <a:rPr lang="hu-HU" dirty="0" smtClean="0">
                <a:latin typeface="Times New Roman" pitchFamily="18" charset="0"/>
              </a:rPr>
              <a:t>, amely sajátos művelődéstartalmával (mozgásos játékok, testgyakorlatok, sportági technikák és taktikák, elméleti ismeretek) a sokoldalúan képzett személyiség kialakítására irányul meghatározott </a:t>
            </a:r>
            <a:r>
              <a:rPr lang="hu-HU" i="1" dirty="0" smtClean="0">
                <a:latin typeface="Times New Roman" pitchFamily="18" charset="0"/>
              </a:rPr>
              <a:t>társadalmi célok </a:t>
            </a:r>
            <a:r>
              <a:rPr lang="hu-HU" dirty="0" smtClean="0">
                <a:latin typeface="Times New Roman" pitchFamily="18" charset="0"/>
              </a:rPr>
              <a:t>alapján</a:t>
            </a:r>
          </a:p>
        </p:txBody>
      </p:sp>
    </p:spTree>
    <p:extLst>
      <p:ext uri="{BB962C8B-B14F-4D97-AF65-F5344CB8AC3E}">
        <p14:creationId xmlns:p14="http://schemas.microsoft.com/office/powerpoint/2010/main" val="3006199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179388" y="692696"/>
            <a:ext cx="8857108" cy="4968553"/>
          </a:xfrm>
        </p:spPr>
        <p:txBody>
          <a:bodyPr/>
          <a:lstStyle/>
          <a:p>
            <a:pPr algn="just">
              <a:defRPr/>
            </a:pPr>
            <a:r>
              <a:rPr lang="hu-HU" sz="2400" dirty="0" smtClean="0">
                <a:solidFill>
                  <a:schemeClr val="tx1"/>
                </a:solidFill>
              </a:rPr>
              <a:t>„Az </a:t>
            </a:r>
            <a:r>
              <a:rPr lang="hu-HU" sz="2400" dirty="0">
                <a:solidFill>
                  <a:schemeClr val="tx1"/>
                </a:solidFill>
              </a:rPr>
              <a:t>iskola a nappali rendszerű iskolai oktatásban azokban az osztályokban, amelyekben közismereti oktatás is folyik, azokon a tanítási napokon, amelyeken közismereti vagy szakmai elméleti oktatás is folyik, megszervezi a </a:t>
            </a:r>
            <a:r>
              <a:rPr lang="hu-HU" sz="2400" b="1" i="1" dirty="0">
                <a:solidFill>
                  <a:schemeClr val="tx1"/>
                </a:solidFill>
              </a:rPr>
              <a:t>mindennapos testnevelést </a:t>
            </a:r>
            <a:r>
              <a:rPr lang="hu-HU" sz="2400" dirty="0">
                <a:solidFill>
                  <a:schemeClr val="tx1"/>
                </a:solidFill>
              </a:rPr>
              <a:t>legalább napi egy testnevelés óra </a:t>
            </a:r>
            <a:r>
              <a:rPr lang="hu-HU" sz="2400" dirty="0" smtClean="0">
                <a:solidFill>
                  <a:schemeClr val="tx1"/>
                </a:solidFill>
              </a:rPr>
              <a:t>keretében”</a:t>
            </a:r>
          </a:p>
          <a:p>
            <a:pPr algn="just">
              <a:defRPr/>
            </a:pPr>
            <a:r>
              <a:rPr lang="hu-HU" sz="2400" b="1" i="1" dirty="0"/>
              <a:t>Nemzeti Pedagógus </a:t>
            </a:r>
            <a:r>
              <a:rPr lang="hu-HU" sz="2400" b="1" i="1" dirty="0" smtClean="0"/>
              <a:t>Kar szakmai tagozatai:</a:t>
            </a:r>
            <a:endParaRPr lang="hu-HU" sz="2400" dirty="0" smtClean="0">
              <a:solidFill>
                <a:srgbClr val="222222"/>
              </a:solidFill>
              <a:latin typeface="Tahoma"/>
            </a:endParaRPr>
          </a:p>
          <a:p>
            <a:pPr algn="just"/>
            <a:r>
              <a:rPr lang="hu-HU" sz="1400" dirty="0" smtClean="0">
                <a:solidFill>
                  <a:schemeClr val="tx2"/>
                </a:solidFill>
                <a:latin typeface="Tahoma"/>
              </a:rPr>
              <a:t>1. óvodai</a:t>
            </a:r>
          </a:p>
          <a:p>
            <a:pPr algn="just"/>
            <a:r>
              <a:rPr lang="hu-HU" sz="1400" dirty="0" smtClean="0">
                <a:solidFill>
                  <a:schemeClr val="tx2"/>
                </a:solidFill>
                <a:latin typeface="Tahoma"/>
              </a:rPr>
              <a:t>2</a:t>
            </a:r>
            <a:r>
              <a:rPr lang="hu-HU" sz="1400" dirty="0">
                <a:solidFill>
                  <a:schemeClr val="tx2"/>
                </a:solidFill>
                <a:latin typeface="Tahoma"/>
              </a:rPr>
              <a:t>. magyar nyelv és </a:t>
            </a:r>
            <a:r>
              <a:rPr lang="hu-HU" sz="1400" dirty="0" smtClean="0">
                <a:solidFill>
                  <a:schemeClr val="tx2"/>
                </a:solidFill>
                <a:latin typeface="Tahoma"/>
              </a:rPr>
              <a:t>irodalom</a:t>
            </a:r>
            <a:endParaRPr lang="hu-HU" sz="1400" dirty="0">
              <a:solidFill>
                <a:schemeClr val="tx2"/>
              </a:solidFill>
              <a:latin typeface="Tahoma"/>
            </a:endParaRPr>
          </a:p>
          <a:p>
            <a:pPr algn="just"/>
            <a:r>
              <a:rPr lang="hu-HU" sz="1400" dirty="0">
                <a:solidFill>
                  <a:schemeClr val="tx2"/>
                </a:solidFill>
                <a:latin typeface="Tahoma"/>
              </a:rPr>
              <a:t>3. </a:t>
            </a:r>
            <a:r>
              <a:rPr lang="hu-HU" sz="1400" dirty="0" smtClean="0">
                <a:solidFill>
                  <a:schemeClr val="tx2"/>
                </a:solidFill>
                <a:latin typeface="Tahoma"/>
              </a:rPr>
              <a:t>nemzetiségi</a:t>
            </a:r>
            <a:endParaRPr lang="hu-HU" sz="1400" dirty="0">
              <a:solidFill>
                <a:schemeClr val="tx2"/>
              </a:solidFill>
              <a:latin typeface="Tahoma"/>
            </a:endParaRPr>
          </a:p>
          <a:p>
            <a:pPr algn="just"/>
            <a:r>
              <a:rPr lang="hu-HU" sz="1400" dirty="0">
                <a:solidFill>
                  <a:schemeClr val="tx2"/>
                </a:solidFill>
                <a:latin typeface="Tahoma"/>
              </a:rPr>
              <a:t>4. idegen </a:t>
            </a:r>
            <a:r>
              <a:rPr lang="hu-HU" sz="1400" dirty="0" smtClean="0">
                <a:solidFill>
                  <a:schemeClr val="tx2"/>
                </a:solidFill>
                <a:latin typeface="Tahoma"/>
              </a:rPr>
              <a:t>nyelvek</a:t>
            </a:r>
            <a:endParaRPr lang="hu-HU" sz="1400" dirty="0">
              <a:solidFill>
                <a:schemeClr val="tx2"/>
              </a:solidFill>
              <a:latin typeface="Tahoma"/>
            </a:endParaRPr>
          </a:p>
          <a:p>
            <a:pPr algn="just"/>
            <a:r>
              <a:rPr lang="hu-HU" sz="1400" dirty="0">
                <a:solidFill>
                  <a:schemeClr val="tx2"/>
                </a:solidFill>
                <a:latin typeface="Tahoma"/>
              </a:rPr>
              <a:t>5. </a:t>
            </a:r>
            <a:r>
              <a:rPr lang="hu-HU" sz="1400" dirty="0" smtClean="0">
                <a:solidFill>
                  <a:schemeClr val="tx2"/>
                </a:solidFill>
                <a:latin typeface="Tahoma"/>
              </a:rPr>
              <a:t>matematika</a:t>
            </a:r>
            <a:endParaRPr lang="hu-HU" sz="1400" dirty="0">
              <a:solidFill>
                <a:schemeClr val="tx2"/>
              </a:solidFill>
              <a:latin typeface="Tahoma"/>
            </a:endParaRPr>
          </a:p>
          <a:p>
            <a:pPr algn="just"/>
            <a:r>
              <a:rPr lang="hu-HU" sz="1400" dirty="0">
                <a:solidFill>
                  <a:schemeClr val="tx2"/>
                </a:solidFill>
                <a:latin typeface="Tahoma"/>
              </a:rPr>
              <a:t>6. ember és </a:t>
            </a:r>
            <a:r>
              <a:rPr lang="hu-HU" sz="1400" dirty="0" smtClean="0">
                <a:solidFill>
                  <a:schemeClr val="tx2"/>
                </a:solidFill>
                <a:latin typeface="Tahoma"/>
              </a:rPr>
              <a:t>társadalom</a:t>
            </a:r>
            <a:endParaRPr lang="hu-HU" sz="1400" dirty="0">
              <a:solidFill>
                <a:schemeClr val="tx2"/>
              </a:solidFill>
              <a:latin typeface="Tahoma"/>
            </a:endParaRPr>
          </a:p>
          <a:p>
            <a:pPr algn="just"/>
            <a:r>
              <a:rPr lang="hu-HU" sz="1400" dirty="0">
                <a:solidFill>
                  <a:schemeClr val="tx2"/>
                </a:solidFill>
                <a:latin typeface="Tahoma"/>
              </a:rPr>
              <a:t>7. ember és </a:t>
            </a:r>
            <a:r>
              <a:rPr lang="hu-HU" sz="1400" dirty="0" smtClean="0">
                <a:solidFill>
                  <a:schemeClr val="tx2"/>
                </a:solidFill>
                <a:latin typeface="Tahoma"/>
              </a:rPr>
              <a:t>természet</a:t>
            </a:r>
            <a:endParaRPr lang="hu-HU" sz="1400" dirty="0">
              <a:solidFill>
                <a:schemeClr val="tx2"/>
              </a:solidFill>
              <a:latin typeface="Tahoma"/>
            </a:endParaRPr>
          </a:p>
          <a:p>
            <a:pPr algn="just"/>
            <a:r>
              <a:rPr lang="hu-HU" sz="1400" dirty="0">
                <a:solidFill>
                  <a:schemeClr val="tx2"/>
                </a:solidFill>
                <a:latin typeface="Tahoma"/>
              </a:rPr>
              <a:t>8. földünk, </a:t>
            </a:r>
            <a:r>
              <a:rPr lang="hu-HU" sz="1400" dirty="0" smtClean="0">
                <a:solidFill>
                  <a:schemeClr val="tx2"/>
                </a:solidFill>
                <a:latin typeface="Tahoma"/>
              </a:rPr>
              <a:t>környezetünk</a:t>
            </a:r>
            <a:endParaRPr lang="hu-HU" sz="1400" dirty="0">
              <a:solidFill>
                <a:schemeClr val="tx2"/>
              </a:solidFill>
              <a:latin typeface="Tahoma"/>
            </a:endParaRPr>
          </a:p>
          <a:p>
            <a:pPr algn="just"/>
            <a:r>
              <a:rPr lang="hu-HU" sz="1400" dirty="0">
                <a:solidFill>
                  <a:schemeClr val="tx2"/>
                </a:solidFill>
                <a:latin typeface="Tahoma"/>
              </a:rPr>
              <a:t>9. </a:t>
            </a:r>
            <a:r>
              <a:rPr lang="hu-HU" sz="1400" dirty="0" smtClean="0">
                <a:solidFill>
                  <a:schemeClr val="tx2"/>
                </a:solidFill>
                <a:latin typeface="Tahoma"/>
              </a:rPr>
              <a:t>művészetek</a:t>
            </a:r>
            <a:endParaRPr lang="hu-HU" sz="1400" dirty="0">
              <a:solidFill>
                <a:schemeClr val="tx2"/>
              </a:solidFill>
              <a:latin typeface="Tahoma"/>
            </a:endParaRPr>
          </a:p>
          <a:p>
            <a:pPr algn="just"/>
            <a:r>
              <a:rPr lang="hu-HU" sz="1400" dirty="0">
                <a:solidFill>
                  <a:schemeClr val="tx2"/>
                </a:solidFill>
                <a:latin typeface="Tahoma"/>
              </a:rPr>
              <a:t>10. </a:t>
            </a:r>
            <a:r>
              <a:rPr lang="hu-HU" sz="1400" dirty="0" smtClean="0">
                <a:solidFill>
                  <a:schemeClr val="tx2"/>
                </a:solidFill>
                <a:latin typeface="Tahoma"/>
              </a:rPr>
              <a:t>informatika</a:t>
            </a:r>
            <a:endParaRPr lang="hu-HU" sz="1400" dirty="0">
              <a:solidFill>
                <a:schemeClr val="tx2"/>
              </a:solidFill>
              <a:latin typeface="Tahoma"/>
            </a:endParaRPr>
          </a:p>
          <a:p>
            <a:pPr algn="just"/>
            <a:r>
              <a:rPr lang="hu-HU" sz="1400" dirty="0">
                <a:solidFill>
                  <a:schemeClr val="tx2"/>
                </a:solidFill>
                <a:latin typeface="Tahoma"/>
              </a:rPr>
              <a:t>11. életvitel és gyakorlati </a:t>
            </a:r>
            <a:r>
              <a:rPr lang="hu-HU" sz="1400" dirty="0" smtClean="0">
                <a:solidFill>
                  <a:schemeClr val="tx2"/>
                </a:solidFill>
                <a:latin typeface="Tahoma"/>
              </a:rPr>
              <a:t>ismeretek</a:t>
            </a:r>
            <a:endParaRPr lang="hu-HU" sz="1400" dirty="0">
              <a:solidFill>
                <a:schemeClr val="tx2"/>
              </a:solidFill>
              <a:latin typeface="Tahoma"/>
            </a:endParaRPr>
          </a:p>
          <a:p>
            <a:pPr algn="just"/>
            <a:r>
              <a:rPr lang="hu-HU" sz="1400" dirty="0">
                <a:solidFill>
                  <a:schemeClr val="tx2"/>
                </a:solidFill>
                <a:latin typeface="Tahoma"/>
              </a:rPr>
              <a:t>12. </a:t>
            </a:r>
            <a:r>
              <a:rPr lang="hu-HU" sz="1600" b="1" dirty="0">
                <a:solidFill>
                  <a:schemeClr val="tx2"/>
                </a:solidFill>
                <a:latin typeface="Tahoma"/>
              </a:rPr>
              <a:t>testnevelés és </a:t>
            </a:r>
            <a:r>
              <a:rPr lang="hu-HU" sz="1600" b="1" dirty="0" smtClean="0">
                <a:solidFill>
                  <a:schemeClr val="tx2"/>
                </a:solidFill>
                <a:latin typeface="Tahoma"/>
              </a:rPr>
              <a:t>sport</a:t>
            </a:r>
            <a:endParaRPr lang="hu-HU" sz="1600" b="1" dirty="0">
              <a:solidFill>
                <a:schemeClr val="tx2"/>
              </a:solidFill>
              <a:latin typeface="Tahoma"/>
            </a:endParaRPr>
          </a:p>
          <a:p>
            <a:pPr algn="just">
              <a:defRPr/>
            </a:pPr>
            <a:endParaRPr lang="hu-HU" sz="2400" dirty="0" smtClean="0">
              <a:solidFill>
                <a:schemeClr val="tx1"/>
              </a:solidFill>
            </a:endParaRPr>
          </a:p>
          <a:p>
            <a:pPr algn="just">
              <a:defRPr/>
            </a:pPr>
            <a:endParaRPr lang="hu-HU" sz="2400" dirty="0" smtClean="0">
              <a:solidFill>
                <a:schemeClr val="tx1"/>
              </a:solidFill>
              <a:latin typeface="Times New Roman" pitchFamily="18" charset="0"/>
            </a:endParaRPr>
          </a:p>
        </p:txBody>
      </p:sp>
      <p:sp>
        <p:nvSpPr>
          <p:cNvPr id="5" name="Rectangle 2"/>
          <p:cNvSpPr txBox="1">
            <a:spLocks noChangeArrowheads="1"/>
          </p:cNvSpPr>
          <p:nvPr/>
        </p:nvSpPr>
        <p:spPr bwMode="auto">
          <a:xfrm>
            <a:off x="32554" y="20176"/>
            <a:ext cx="8859925"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T</a:t>
            </a:r>
            <a:r>
              <a:rPr lang="hu-HU" sz="4000" b="1" kern="0" dirty="0" smtClean="0">
                <a:solidFill>
                  <a:schemeClr val="tx2"/>
                </a:solidFill>
                <a:latin typeface="Times New Roman" pitchFamily="18" charset="0"/>
                <a:ea typeface="+mj-ea"/>
                <a:cs typeface="+mj-cs"/>
              </a:rPr>
              <a:t>estnevelés a közoktatásban</a:t>
            </a:r>
            <a:endParaRPr lang="hu-HU" sz="4000" b="1" kern="0" dirty="0">
              <a:solidFill>
                <a:schemeClr val="tx2"/>
              </a:solidFill>
              <a:latin typeface="Times New Roman" pitchFamily="18" charset="0"/>
              <a:ea typeface="+mj-ea"/>
              <a:cs typeface="+mj-cs"/>
            </a:endParaRPr>
          </a:p>
        </p:txBody>
      </p:sp>
    </p:spTree>
    <p:extLst>
      <p:ext uri="{BB962C8B-B14F-4D97-AF65-F5344CB8AC3E}">
        <p14:creationId xmlns:p14="http://schemas.microsoft.com/office/powerpoint/2010/main" val="71797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anim calcmode="lin" valueType="num">
                                      <p:cBhvr additive="base">
                                        <p:cTn id="11"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anim calcmode="lin" valueType="num">
                                      <p:cBhvr additive="base">
                                        <p:cTn id="15"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46">
                                            <p:txEl>
                                              <p:pRg st="4" end="4"/>
                                            </p:txEl>
                                          </p:spTgt>
                                        </p:tgtEl>
                                        <p:attrNameLst>
                                          <p:attrName>style.visibility</p:attrName>
                                        </p:attrNameLst>
                                      </p:cBhvr>
                                      <p:to>
                                        <p:strVal val="visible"/>
                                      </p:to>
                                    </p:set>
                                    <p:anim calcmode="lin" valueType="num">
                                      <p:cBhvr additive="base">
                                        <p:cTn id="23"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6">
                                            <p:txEl>
                                              <p:pRg st="5" end="5"/>
                                            </p:txEl>
                                          </p:spTgt>
                                        </p:tgtEl>
                                        <p:attrNameLst>
                                          <p:attrName>style.visibility</p:attrName>
                                        </p:attrNameLst>
                                      </p:cBhvr>
                                      <p:to>
                                        <p:strVal val="visible"/>
                                      </p:to>
                                    </p:set>
                                    <p:anim calcmode="lin" valueType="num">
                                      <p:cBhvr additive="base">
                                        <p:cTn id="27"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46">
                                            <p:txEl>
                                              <p:pRg st="6" end="6"/>
                                            </p:txEl>
                                          </p:spTgt>
                                        </p:tgtEl>
                                        <p:attrNameLst>
                                          <p:attrName>style.visibility</p:attrName>
                                        </p:attrNameLst>
                                      </p:cBhvr>
                                      <p:to>
                                        <p:strVal val="visible"/>
                                      </p:to>
                                    </p:set>
                                    <p:anim calcmode="lin" valueType="num">
                                      <p:cBhvr additive="base">
                                        <p:cTn id="31"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46">
                                            <p:txEl>
                                              <p:pRg st="7" end="7"/>
                                            </p:txEl>
                                          </p:spTgt>
                                        </p:tgtEl>
                                        <p:attrNameLst>
                                          <p:attrName>style.visibility</p:attrName>
                                        </p:attrNameLst>
                                      </p:cBhvr>
                                      <p:to>
                                        <p:strVal val="visible"/>
                                      </p:to>
                                    </p:set>
                                    <p:anim calcmode="lin" valueType="num">
                                      <p:cBhvr additive="base">
                                        <p:cTn id="35" dur="500" fill="hold"/>
                                        <p:tgtEl>
                                          <p:spTgt spid="614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146">
                                            <p:txEl>
                                              <p:pRg st="8" end="8"/>
                                            </p:txEl>
                                          </p:spTgt>
                                        </p:tgtEl>
                                        <p:attrNameLst>
                                          <p:attrName>style.visibility</p:attrName>
                                        </p:attrNameLst>
                                      </p:cBhvr>
                                      <p:to>
                                        <p:strVal val="visible"/>
                                      </p:to>
                                    </p:set>
                                    <p:anim calcmode="lin" valueType="num">
                                      <p:cBhvr additive="base">
                                        <p:cTn id="39" dur="500" fill="hold"/>
                                        <p:tgtEl>
                                          <p:spTgt spid="614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146">
                                            <p:txEl>
                                              <p:pRg st="9" end="9"/>
                                            </p:txEl>
                                          </p:spTgt>
                                        </p:tgtEl>
                                        <p:attrNameLst>
                                          <p:attrName>style.visibility</p:attrName>
                                        </p:attrNameLst>
                                      </p:cBhvr>
                                      <p:to>
                                        <p:strVal val="visible"/>
                                      </p:to>
                                    </p:set>
                                    <p:anim calcmode="lin" valueType="num">
                                      <p:cBhvr additive="base">
                                        <p:cTn id="43" dur="500" fill="hold"/>
                                        <p:tgtEl>
                                          <p:spTgt spid="614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6">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146">
                                            <p:txEl>
                                              <p:pRg st="10" end="10"/>
                                            </p:txEl>
                                          </p:spTgt>
                                        </p:tgtEl>
                                        <p:attrNameLst>
                                          <p:attrName>style.visibility</p:attrName>
                                        </p:attrNameLst>
                                      </p:cBhvr>
                                      <p:to>
                                        <p:strVal val="visible"/>
                                      </p:to>
                                    </p:set>
                                    <p:anim calcmode="lin" valueType="num">
                                      <p:cBhvr additive="base">
                                        <p:cTn id="47" dur="500" fill="hold"/>
                                        <p:tgtEl>
                                          <p:spTgt spid="6146">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46">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146">
                                            <p:txEl>
                                              <p:pRg st="11" end="11"/>
                                            </p:txEl>
                                          </p:spTgt>
                                        </p:tgtEl>
                                        <p:attrNameLst>
                                          <p:attrName>style.visibility</p:attrName>
                                        </p:attrNameLst>
                                      </p:cBhvr>
                                      <p:to>
                                        <p:strVal val="visible"/>
                                      </p:to>
                                    </p:set>
                                    <p:anim calcmode="lin" valueType="num">
                                      <p:cBhvr additive="base">
                                        <p:cTn id="51" dur="500" fill="hold"/>
                                        <p:tgtEl>
                                          <p:spTgt spid="614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146">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146">
                                            <p:txEl>
                                              <p:pRg st="12" end="12"/>
                                            </p:txEl>
                                          </p:spTgt>
                                        </p:tgtEl>
                                        <p:attrNameLst>
                                          <p:attrName>style.visibility</p:attrName>
                                        </p:attrNameLst>
                                      </p:cBhvr>
                                      <p:to>
                                        <p:strVal val="visible"/>
                                      </p:to>
                                    </p:set>
                                    <p:anim calcmode="lin" valueType="num">
                                      <p:cBhvr additive="base">
                                        <p:cTn id="55" dur="500" fill="hold"/>
                                        <p:tgtEl>
                                          <p:spTgt spid="6146">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6">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146">
                                            <p:txEl>
                                              <p:pRg st="13" end="13"/>
                                            </p:txEl>
                                          </p:spTgt>
                                        </p:tgtEl>
                                        <p:attrNameLst>
                                          <p:attrName>style.visibility</p:attrName>
                                        </p:attrNameLst>
                                      </p:cBhvr>
                                      <p:to>
                                        <p:strVal val="visible"/>
                                      </p:to>
                                    </p:set>
                                    <p:anim calcmode="lin" valueType="num">
                                      <p:cBhvr additive="base">
                                        <p:cTn id="59" dur="500" fill="hold"/>
                                        <p:tgtEl>
                                          <p:spTgt spid="6146">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14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0176"/>
            <a:ext cx="8640762" cy="1104568"/>
          </a:xfrm>
          <a:prstGeom prst="rect">
            <a:avLst/>
          </a:prstGeom>
          <a:noFill/>
          <a:ln w="9525">
            <a:noFill/>
            <a:miter lim="800000"/>
            <a:headEnd/>
            <a:tailEnd/>
          </a:ln>
        </p:spPr>
        <p:txBody>
          <a:bodyPr anchor="ctr"/>
          <a:lstStyle/>
          <a:p>
            <a:pPr algn="ctr">
              <a:defRPr/>
            </a:pPr>
            <a:r>
              <a:rPr lang="hu-HU" sz="4000" b="1" kern="0" dirty="0" smtClean="0">
                <a:solidFill>
                  <a:schemeClr val="tx2"/>
                </a:solidFill>
                <a:latin typeface="Times New Roman" pitchFamily="18" charset="0"/>
                <a:ea typeface="+mj-ea"/>
                <a:cs typeface="+mj-cs"/>
              </a:rPr>
              <a:t>Testnevelés </a:t>
            </a:r>
            <a:r>
              <a:rPr lang="hu-HU" sz="4000" b="1" kern="0" dirty="0">
                <a:solidFill>
                  <a:schemeClr val="tx2"/>
                </a:solidFill>
                <a:latin typeface="Times New Roman" pitchFamily="18" charset="0"/>
                <a:ea typeface="+mj-ea"/>
                <a:cs typeface="+mj-cs"/>
              </a:rPr>
              <a:t>a 2011. évi CCIV. t</a:t>
            </a:r>
            <a:r>
              <a:rPr lang="hu-HU" sz="4000" b="1" kern="0" dirty="0" smtClean="0">
                <a:solidFill>
                  <a:schemeClr val="tx2"/>
                </a:solidFill>
                <a:latin typeface="Times New Roman" pitchFamily="18" charset="0"/>
                <a:ea typeface="+mj-ea"/>
                <a:cs typeface="+mj-cs"/>
              </a:rPr>
              <a:t>örvény alapján</a:t>
            </a:r>
            <a:endParaRPr lang="hu-HU" sz="4000" b="1" kern="0" dirty="0">
              <a:solidFill>
                <a:schemeClr val="tx2"/>
              </a:solidFill>
              <a:latin typeface="Times New Roman" pitchFamily="18" charset="0"/>
              <a:ea typeface="+mj-ea"/>
              <a:cs typeface="+mj-cs"/>
            </a:endParaRPr>
          </a:p>
        </p:txBody>
      </p:sp>
      <p:sp>
        <p:nvSpPr>
          <p:cNvPr id="4" name="Tartalom helye 2"/>
          <p:cNvSpPr txBox="1">
            <a:spLocks/>
          </p:cNvSpPr>
          <p:nvPr/>
        </p:nvSpPr>
        <p:spPr>
          <a:xfrm>
            <a:off x="384969" y="1700808"/>
            <a:ext cx="8229600" cy="4525963"/>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bg2"/>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endParaRPr lang="hu-HU" dirty="0" smtClean="0">
              <a:solidFill>
                <a:schemeClr val="tx1"/>
              </a:solidFill>
            </a:endParaRPr>
          </a:p>
        </p:txBody>
      </p:sp>
      <p:sp>
        <p:nvSpPr>
          <p:cNvPr id="2" name="Téglalap 1"/>
          <p:cNvSpPr/>
          <p:nvPr/>
        </p:nvSpPr>
        <p:spPr>
          <a:xfrm>
            <a:off x="251520" y="1582341"/>
            <a:ext cx="8568630" cy="3785652"/>
          </a:xfrm>
          <a:prstGeom prst="rect">
            <a:avLst/>
          </a:prstGeom>
        </p:spPr>
        <p:txBody>
          <a:bodyPr wrap="square">
            <a:spAutoFit/>
          </a:bodyPr>
          <a:lstStyle/>
          <a:p>
            <a:r>
              <a:rPr lang="hu-HU" sz="2400" dirty="0" smtClean="0"/>
              <a:t>„Ha </a:t>
            </a:r>
            <a:r>
              <a:rPr lang="hu-HU" sz="2400" dirty="0"/>
              <a:t>a közgyűlés elvetette vagy nem bocsátotta határozathozatalra azt az indítványt, amely szerint az utolsó beszámolót, illetve az utolsó két évben az ügyvezetés tevékenységével kapcsolatos valamely gazdasági eseményt vagy kötelezettségvállalást ezzel külön megbízandó könyvvizsgáló vizsgálja meg, ezt a vizsgálatot a szavazati jogok legalább öt százalékával rendelkező tagnak vagy tagoknak a közgyűléstől számított harmincnapos jogvesztő határidőn belül benyújtott kérelmére a nyilvántartó bíróság a szövetkezet költségére köteles elrendelni és a könyvvizsgálót kijelölni</a:t>
            </a:r>
            <a:r>
              <a:rPr lang="hu-HU" sz="2400" dirty="0" smtClean="0"/>
              <a:t>.”</a:t>
            </a:r>
            <a:endParaRPr lang="hu-HU" sz="2400" dirty="0"/>
          </a:p>
        </p:txBody>
      </p:sp>
      <p:sp>
        <p:nvSpPr>
          <p:cNvPr id="7" name="Szövegdoboz 6"/>
          <p:cNvSpPr txBox="1"/>
          <p:nvPr/>
        </p:nvSpPr>
        <p:spPr>
          <a:xfrm>
            <a:off x="4198306" y="2564904"/>
            <a:ext cx="733734" cy="1862048"/>
          </a:xfrm>
          <a:prstGeom prst="rect">
            <a:avLst/>
          </a:prstGeom>
          <a:noFill/>
        </p:spPr>
        <p:txBody>
          <a:bodyPr wrap="square" rtlCol="0">
            <a:spAutoFit/>
          </a:bodyPr>
          <a:lstStyle/>
          <a:p>
            <a:pPr algn="ctr"/>
            <a:r>
              <a:rPr lang="hu-HU" sz="11500" dirty="0" smtClean="0"/>
              <a:t>0</a:t>
            </a:r>
            <a:endParaRPr lang="hu-HU" sz="11500" dirty="0"/>
          </a:p>
        </p:txBody>
      </p:sp>
      <p:cxnSp>
        <p:nvCxnSpPr>
          <p:cNvPr id="8" name="Egyenes összekötő 7"/>
          <p:cNvCxnSpPr/>
          <p:nvPr/>
        </p:nvCxnSpPr>
        <p:spPr>
          <a:xfrm>
            <a:off x="4067944" y="3068960"/>
            <a:ext cx="966652" cy="8022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nvCxnSpPr>
        <p:spPr>
          <a:xfrm flipV="1">
            <a:off x="4148462" y="3079123"/>
            <a:ext cx="886134" cy="7920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1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0176"/>
            <a:ext cx="8640762" cy="1104568"/>
          </a:xfrm>
          <a:prstGeom prst="rect">
            <a:avLst/>
          </a:prstGeom>
          <a:noFill/>
          <a:ln w="9525">
            <a:noFill/>
            <a:miter lim="800000"/>
            <a:headEnd/>
            <a:tailEnd/>
          </a:ln>
        </p:spPr>
        <p:txBody>
          <a:bodyPr anchor="ctr"/>
          <a:lstStyle/>
          <a:p>
            <a:pPr algn="ctr">
              <a:defRPr/>
            </a:pPr>
            <a:r>
              <a:rPr lang="hu-HU" sz="4000" b="1" kern="0" dirty="0" smtClean="0">
                <a:solidFill>
                  <a:schemeClr val="tx2"/>
                </a:solidFill>
                <a:latin typeface="Times New Roman" pitchFamily="18" charset="0"/>
                <a:ea typeface="+mj-ea"/>
                <a:cs typeface="+mj-cs"/>
              </a:rPr>
              <a:t>Testnevelés és a Hajós Alfréd terv</a:t>
            </a:r>
            <a:endParaRPr lang="hu-HU" sz="4000" b="1" kern="0" dirty="0">
              <a:solidFill>
                <a:schemeClr val="tx2"/>
              </a:solidFill>
              <a:latin typeface="Times New Roman" pitchFamily="18" charset="0"/>
              <a:ea typeface="+mj-ea"/>
              <a:cs typeface="+mj-cs"/>
            </a:endParaRPr>
          </a:p>
        </p:txBody>
      </p:sp>
      <p:sp>
        <p:nvSpPr>
          <p:cNvPr id="4" name="Tartalom helye 2"/>
          <p:cNvSpPr txBox="1">
            <a:spLocks/>
          </p:cNvSpPr>
          <p:nvPr/>
        </p:nvSpPr>
        <p:spPr>
          <a:xfrm>
            <a:off x="384969" y="1700808"/>
            <a:ext cx="8229600" cy="4525963"/>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bg2"/>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endParaRPr lang="hu-HU" dirty="0" smtClean="0">
              <a:solidFill>
                <a:schemeClr val="tx1"/>
              </a:solidFill>
            </a:endParaRPr>
          </a:p>
        </p:txBody>
      </p:sp>
      <p:sp>
        <p:nvSpPr>
          <p:cNvPr id="6" name="Rectangle 8"/>
          <p:cNvSpPr>
            <a:spLocks noGrp="1" noChangeArrowheads="1"/>
          </p:cNvSpPr>
          <p:nvPr>
            <p:ph type="subTitle" sz="quarter" idx="1"/>
          </p:nvPr>
        </p:nvSpPr>
        <p:spPr>
          <a:xfrm>
            <a:off x="107504" y="1124744"/>
            <a:ext cx="8928992" cy="4297983"/>
          </a:xfrm>
        </p:spPr>
        <p:txBody>
          <a:bodyPr/>
          <a:lstStyle/>
          <a:p>
            <a:pPr marL="342900" lvl="0" indent="-342900" algn="l">
              <a:defRPr/>
            </a:pPr>
            <a:r>
              <a:rPr lang="hu-HU" dirty="0" smtClean="0">
                <a:solidFill>
                  <a:srgbClr val="26506E"/>
                </a:solidFill>
              </a:rPr>
              <a:t>	„A </a:t>
            </a:r>
            <a:r>
              <a:rPr lang="hu-HU" dirty="0">
                <a:solidFill>
                  <a:srgbClr val="26506E"/>
                </a:solidFill>
              </a:rPr>
              <a:t>szabadidősportot és egészségtudatos életmódot </a:t>
            </a:r>
            <a:r>
              <a:rPr lang="hu-HU" dirty="0" smtClean="0">
                <a:solidFill>
                  <a:srgbClr val="26506E"/>
                </a:solidFill>
              </a:rPr>
              <a:t>segítő</a:t>
            </a:r>
            <a:r>
              <a:rPr lang="hu-HU" dirty="0">
                <a:solidFill>
                  <a:srgbClr val="26506E"/>
                </a:solidFill>
              </a:rPr>
              <a:t>, megújult tartalmú és formájú </a:t>
            </a:r>
            <a:r>
              <a:rPr lang="hu-HU" b="1" dirty="0" smtClean="0">
                <a:solidFill>
                  <a:srgbClr val="26506E"/>
                </a:solidFill>
              </a:rPr>
              <a:t>testnevelés kritériumtárgyként</a:t>
            </a:r>
            <a:r>
              <a:rPr lang="hu-HU" dirty="0" smtClean="0">
                <a:solidFill>
                  <a:srgbClr val="26506E"/>
                </a:solidFill>
              </a:rPr>
              <a:t> </a:t>
            </a:r>
            <a:r>
              <a:rPr lang="hu-HU" dirty="0">
                <a:solidFill>
                  <a:srgbClr val="26506E"/>
                </a:solidFill>
              </a:rPr>
              <a:t>történő </a:t>
            </a:r>
            <a:r>
              <a:rPr lang="hu-HU" dirty="0" smtClean="0">
                <a:solidFill>
                  <a:srgbClr val="26506E"/>
                </a:solidFill>
              </a:rPr>
              <a:t>bevezetésével biztosítható”</a:t>
            </a:r>
          </a:p>
          <a:p>
            <a:pPr marL="342900" lvl="0" indent="-342900" algn="l">
              <a:defRPr/>
            </a:pPr>
            <a:endParaRPr lang="hu-HU" sz="2800" dirty="0">
              <a:solidFill>
                <a:srgbClr val="26506E"/>
              </a:solidFill>
              <a:latin typeface="Times New Roman" pitchFamily="18" charset="0"/>
            </a:endParaRPr>
          </a:p>
          <a:p>
            <a:pPr marL="342900" lvl="0" indent="-342900" algn="l">
              <a:defRPr/>
            </a:pPr>
            <a:endParaRPr lang="hu-HU" sz="2800" dirty="0" smtClean="0">
              <a:latin typeface="Times New Roman" pitchFamily="18"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40"/>
          <a:stretch/>
        </p:blipFill>
        <p:spPr bwMode="auto">
          <a:xfrm>
            <a:off x="3016718" y="3339239"/>
            <a:ext cx="3355481" cy="28875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318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0176"/>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testnevelés és sport általános értékei</a:t>
            </a:r>
          </a:p>
        </p:txBody>
      </p:sp>
      <p:graphicFrame>
        <p:nvGraphicFramePr>
          <p:cNvPr id="3" name="Táblázat 2"/>
          <p:cNvGraphicFramePr>
            <a:graphicFrameLocks noGrp="1"/>
          </p:cNvGraphicFramePr>
          <p:nvPr>
            <p:extLst>
              <p:ext uri="{D42A27DB-BD31-4B8C-83A1-F6EECF244321}">
                <p14:modId xmlns:p14="http://schemas.microsoft.com/office/powerpoint/2010/main" val="1926877209"/>
              </p:ext>
            </p:extLst>
          </p:nvPr>
        </p:nvGraphicFramePr>
        <p:xfrm>
          <a:off x="0" y="1052734"/>
          <a:ext cx="9144000" cy="5805265"/>
        </p:xfrm>
        <a:graphic>
          <a:graphicData uri="http://schemas.openxmlformats.org/drawingml/2006/table">
            <a:tbl>
              <a:tblPr firstRow="1" bandRow="1">
                <a:tableStyleId>{5C22544A-7EE6-4342-B048-85BDC9FD1C3A}</a:tableStyleId>
              </a:tblPr>
              <a:tblGrid>
                <a:gridCol w="2286000"/>
                <a:gridCol w="2286000"/>
                <a:gridCol w="2286000"/>
                <a:gridCol w="2286000"/>
              </a:tblGrid>
              <a:tr h="1161053">
                <a:tc>
                  <a:txBody>
                    <a:bodyPr/>
                    <a:lstStyle/>
                    <a:p>
                      <a:pPr algn="ctr"/>
                      <a:r>
                        <a:rPr lang="hu-HU" dirty="0" smtClean="0"/>
                        <a:t>Társadalmi </a:t>
                      </a:r>
                    </a:p>
                    <a:p>
                      <a:pPr algn="ctr"/>
                      <a:r>
                        <a:rPr lang="hu-HU" dirty="0" smtClean="0"/>
                        <a:t>értékek</a:t>
                      </a:r>
                      <a:endParaRPr lang="hu-HU" dirty="0"/>
                    </a:p>
                  </a:txBody>
                  <a:tcPr/>
                </a:tc>
                <a:tc>
                  <a:txBody>
                    <a:bodyPr/>
                    <a:lstStyle/>
                    <a:p>
                      <a:pPr algn="ctr"/>
                      <a:r>
                        <a:rPr lang="hu-HU" dirty="0" smtClean="0"/>
                        <a:t>Pedagógiai </a:t>
                      </a:r>
                    </a:p>
                    <a:p>
                      <a:pPr algn="ctr"/>
                      <a:r>
                        <a:rPr lang="hu-HU" dirty="0" smtClean="0"/>
                        <a:t>értékek</a:t>
                      </a:r>
                      <a:endParaRPr lang="hu-HU" dirty="0"/>
                    </a:p>
                  </a:txBody>
                  <a:tcPr/>
                </a:tc>
                <a:tc>
                  <a:txBody>
                    <a:bodyPr/>
                    <a:lstStyle/>
                    <a:p>
                      <a:pPr algn="ctr"/>
                      <a:r>
                        <a:rPr lang="hu-HU" dirty="0" smtClean="0"/>
                        <a:t>Biológiai </a:t>
                      </a:r>
                    </a:p>
                    <a:p>
                      <a:pPr algn="ctr"/>
                      <a:r>
                        <a:rPr lang="hu-HU" dirty="0" smtClean="0"/>
                        <a:t>értékek</a:t>
                      </a:r>
                      <a:endParaRPr lang="hu-HU" dirty="0"/>
                    </a:p>
                  </a:txBody>
                  <a:tcPr/>
                </a:tc>
                <a:tc>
                  <a:txBody>
                    <a:bodyPr/>
                    <a:lstStyle/>
                    <a:p>
                      <a:pPr algn="ctr"/>
                      <a:r>
                        <a:rPr lang="hu-HU" dirty="0" smtClean="0"/>
                        <a:t>Pszichológiai</a:t>
                      </a:r>
                    </a:p>
                    <a:p>
                      <a:pPr algn="ctr"/>
                      <a:r>
                        <a:rPr lang="hu-HU" dirty="0" smtClean="0"/>
                        <a:t>értékek</a:t>
                      </a:r>
                      <a:endParaRPr lang="hu-HU" dirty="0"/>
                    </a:p>
                  </a:txBody>
                  <a:tcPr/>
                </a:tc>
              </a:tr>
              <a:tr h="1161053">
                <a:tc>
                  <a:txBody>
                    <a:bodyPr/>
                    <a:lstStyle/>
                    <a:p>
                      <a:pPr algn="ctr"/>
                      <a:r>
                        <a:rPr lang="hu-HU" dirty="0" smtClean="0"/>
                        <a:t>Egészséges </a:t>
                      </a:r>
                    </a:p>
                    <a:p>
                      <a:pPr algn="ctr"/>
                      <a:r>
                        <a:rPr lang="hu-HU" dirty="0" smtClean="0"/>
                        <a:t>életmód</a:t>
                      </a:r>
                    </a:p>
                  </a:txBody>
                  <a:tcPr/>
                </a:tc>
                <a:tc>
                  <a:txBody>
                    <a:bodyPr/>
                    <a:lstStyle/>
                    <a:p>
                      <a:pPr algn="ctr"/>
                      <a:r>
                        <a:rPr lang="hu-HU" dirty="0" smtClean="0"/>
                        <a:t>Teljesítmény</a:t>
                      </a:r>
                      <a:r>
                        <a:rPr lang="hu-HU" baseline="0" dirty="0" smtClean="0"/>
                        <a:t>-orientáltság</a:t>
                      </a:r>
                      <a:endParaRPr lang="hu-HU" dirty="0"/>
                    </a:p>
                  </a:txBody>
                  <a:tcPr/>
                </a:tc>
                <a:tc>
                  <a:txBody>
                    <a:bodyPr/>
                    <a:lstStyle/>
                    <a:p>
                      <a:pPr algn="ctr"/>
                      <a:r>
                        <a:rPr lang="hu-HU" dirty="0" smtClean="0"/>
                        <a:t>Egészség</a:t>
                      </a:r>
                      <a:endParaRPr lang="hu-HU" dirty="0"/>
                    </a:p>
                  </a:txBody>
                  <a:tcPr/>
                </a:tc>
                <a:tc>
                  <a:txBody>
                    <a:bodyPr/>
                    <a:lstStyle/>
                    <a:p>
                      <a:pPr algn="ctr"/>
                      <a:r>
                        <a:rPr lang="hu-HU" dirty="0" smtClean="0"/>
                        <a:t>Vidámság, </a:t>
                      </a:r>
                    </a:p>
                    <a:p>
                      <a:pPr algn="ctr"/>
                      <a:r>
                        <a:rPr lang="hu-HU" dirty="0" smtClean="0"/>
                        <a:t>jó közérzet</a:t>
                      </a:r>
                      <a:endParaRPr lang="hu-HU" dirty="0"/>
                    </a:p>
                  </a:txBody>
                  <a:tcPr/>
                </a:tc>
              </a:tr>
              <a:tr h="1161053">
                <a:tc>
                  <a:txBody>
                    <a:bodyPr/>
                    <a:lstStyle/>
                    <a:p>
                      <a:pPr algn="ctr"/>
                      <a:r>
                        <a:rPr lang="hu-HU" dirty="0" smtClean="0"/>
                        <a:t>Pozitív </a:t>
                      </a:r>
                    </a:p>
                    <a:p>
                      <a:pPr algn="ctr"/>
                      <a:r>
                        <a:rPr lang="hu-HU" dirty="0" smtClean="0"/>
                        <a:t>életfelfogás</a:t>
                      </a:r>
                    </a:p>
                    <a:p>
                      <a:pPr algn="ctr"/>
                      <a:endParaRPr lang="hu-HU" dirty="0"/>
                    </a:p>
                  </a:txBody>
                  <a:tcPr/>
                </a:tc>
                <a:tc>
                  <a:txBody>
                    <a:bodyPr/>
                    <a:lstStyle/>
                    <a:p>
                      <a:pPr algn="ctr"/>
                      <a:r>
                        <a:rPr lang="hu-HU" dirty="0" smtClean="0"/>
                        <a:t>Kreatív munkavégző képesség</a:t>
                      </a:r>
                      <a:endParaRPr lang="hu-HU" dirty="0"/>
                    </a:p>
                  </a:txBody>
                  <a:tcPr/>
                </a:tc>
                <a:tc>
                  <a:txBody>
                    <a:bodyPr/>
                    <a:lstStyle/>
                    <a:p>
                      <a:pPr algn="ctr"/>
                      <a:r>
                        <a:rPr lang="hu-HU" dirty="0" smtClean="0"/>
                        <a:t>Fejlett motoros képesség</a:t>
                      </a:r>
                      <a:endParaRPr lang="hu-HU" dirty="0"/>
                    </a:p>
                  </a:txBody>
                  <a:tcPr/>
                </a:tc>
                <a:tc>
                  <a:txBody>
                    <a:bodyPr/>
                    <a:lstStyle/>
                    <a:p>
                      <a:pPr algn="ctr"/>
                      <a:r>
                        <a:rPr lang="hu-HU" dirty="0" smtClean="0"/>
                        <a:t>Fejlett</a:t>
                      </a:r>
                      <a:r>
                        <a:rPr lang="hu-HU" baseline="0" dirty="0" smtClean="0"/>
                        <a:t> konfliktus kezelés</a:t>
                      </a:r>
                      <a:endParaRPr lang="hu-HU" dirty="0"/>
                    </a:p>
                  </a:txBody>
                  <a:tcPr/>
                </a:tc>
              </a:tr>
              <a:tr h="11610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dirty="0" smtClean="0"/>
                        <a:t>Megfelelő produktivitás</a:t>
                      </a:r>
                    </a:p>
                    <a:p>
                      <a:pPr algn="ctr"/>
                      <a:endParaRPr lang="hu-HU" dirty="0"/>
                    </a:p>
                  </a:txBody>
                  <a:tcPr/>
                </a:tc>
                <a:tc>
                  <a:txBody>
                    <a:bodyPr/>
                    <a:lstStyle/>
                    <a:p>
                      <a:pPr algn="ctr"/>
                      <a:r>
                        <a:rPr lang="hu-HU" dirty="0" smtClean="0"/>
                        <a:t>Kooperációs </a:t>
                      </a:r>
                    </a:p>
                    <a:p>
                      <a:pPr algn="ctr"/>
                      <a:r>
                        <a:rPr lang="hu-HU" dirty="0" smtClean="0"/>
                        <a:t>készség</a:t>
                      </a:r>
                      <a:endParaRPr lang="hu-HU" dirty="0"/>
                    </a:p>
                  </a:txBody>
                  <a:tcPr/>
                </a:tc>
                <a:tc>
                  <a:txBody>
                    <a:bodyPr/>
                    <a:lstStyle/>
                    <a:p>
                      <a:pPr algn="ctr"/>
                      <a:r>
                        <a:rPr lang="hu-HU" dirty="0" smtClean="0"/>
                        <a:t>Gyorsabb regenerálódás</a:t>
                      </a:r>
                    </a:p>
                    <a:p>
                      <a:pPr algn="ctr"/>
                      <a:endParaRPr lang="hu-HU" dirty="0"/>
                    </a:p>
                  </a:txBody>
                  <a:tcPr/>
                </a:tc>
                <a:tc>
                  <a:txBody>
                    <a:bodyPr/>
                    <a:lstStyle/>
                    <a:p>
                      <a:pPr algn="ctr"/>
                      <a:r>
                        <a:rPr lang="hu-HU" dirty="0" smtClean="0"/>
                        <a:t>Versenyszellem</a:t>
                      </a:r>
                      <a:endParaRPr lang="hu-HU" dirty="0"/>
                    </a:p>
                  </a:txBody>
                  <a:tcPr/>
                </a:tc>
              </a:tr>
              <a:tr h="1161053">
                <a:tc>
                  <a:txBody>
                    <a:bodyPr/>
                    <a:lstStyle/>
                    <a:p>
                      <a:pPr algn="ctr"/>
                      <a:r>
                        <a:rPr lang="hu-HU" dirty="0" smtClean="0"/>
                        <a:t>Fejlett </a:t>
                      </a:r>
                    </a:p>
                    <a:p>
                      <a:pPr algn="ctr"/>
                      <a:r>
                        <a:rPr lang="hu-HU" dirty="0" smtClean="0"/>
                        <a:t>HR</a:t>
                      </a:r>
                    </a:p>
                    <a:p>
                      <a:pPr algn="ctr"/>
                      <a:endParaRPr lang="hu-HU" dirty="0" smtClean="0"/>
                    </a:p>
                  </a:txBody>
                  <a:tcPr/>
                </a:tc>
                <a:tc>
                  <a:txBody>
                    <a:bodyPr/>
                    <a:lstStyle/>
                    <a:p>
                      <a:pPr algn="ctr"/>
                      <a:r>
                        <a:rPr lang="hu-HU" dirty="0" smtClean="0"/>
                        <a:t>Szellemi túlterhelés kompenzálása</a:t>
                      </a:r>
                      <a:endParaRPr lang="hu-HU" dirty="0"/>
                    </a:p>
                  </a:txBody>
                  <a:tcPr/>
                </a:tc>
                <a:tc>
                  <a:txBody>
                    <a:bodyPr/>
                    <a:lstStyle/>
                    <a:p>
                      <a:pPr algn="ctr"/>
                      <a:r>
                        <a:rPr lang="hu-HU" dirty="0" smtClean="0"/>
                        <a:t>Jobb reprodukciós és rekreálódási </a:t>
                      </a:r>
                    </a:p>
                    <a:p>
                      <a:pPr algn="ctr"/>
                      <a:r>
                        <a:rPr lang="hu-HU" dirty="0" smtClean="0"/>
                        <a:t>képesség </a:t>
                      </a:r>
                      <a:endParaRPr lang="hu-HU" dirty="0"/>
                    </a:p>
                  </a:txBody>
                  <a:tcPr/>
                </a:tc>
                <a:tc>
                  <a:txBody>
                    <a:bodyPr/>
                    <a:lstStyle/>
                    <a:p>
                      <a:pPr algn="ctr"/>
                      <a:r>
                        <a:rPr lang="hu-HU" dirty="0" smtClean="0"/>
                        <a:t>Toleráns </a:t>
                      </a:r>
                    </a:p>
                    <a:p>
                      <a:pPr algn="ctr"/>
                      <a:r>
                        <a:rPr lang="hu-HU" dirty="0" smtClean="0"/>
                        <a:t>viselkedés</a:t>
                      </a:r>
                      <a:endParaRPr lang="hu-HU" dirty="0"/>
                    </a:p>
                  </a:txBody>
                  <a:tcPr/>
                </a:tc>
              </a:tr>
            </a:tbl>
          </a:graphicData>
        </a:graphic>
      </p:graphicFrame>
    </p:spTree>
    <p:extLst>
      <p:ext uri="{BB962C8B-B14F-4D97-AF65-F5344CB8AC3E}">
        <p14:creationId xmlns:p14="http://schemas.microsoft.com/office/powerpoint/2010/main" val="1389423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sportolóról</a:t>
            </a:r>
            <a:endParaRPr lang="hu-HU" dirty="0"/>
          </a:p>
        </p:txBody>
      </p:sp>
      <p:sp>
        <p:nvSpPr>
          <p:cNvPr id="3" name="Tartalom helye 2"/>
          <p:cNvSpPr>
            <a:spLocks noGrp="1"/>
          </p:cNvSpPr>
          <p:nvPr>
            <p:ph idx="1"/>
          </p:nvPr>
        </p:nvSpPr>
        <p:spPr>
          <a:xfrm>
            <a:off x="251520" y="1212466"/>
            <a:ext cx="8064896" cy="4808822"/>
          </a:xfrm>
        </p:spPr>
        <p:txBody>
          <a:bodyPr/>
          <a:lstStyle/>
          <a:p>
            <a:pPr marL="514350" indent="-514350">
              <a:buAutoNum type="arabicPeriod"/>
            </a:pPr>
            <a:r>
              <a:rPr lang="hu-HU" dirty="0" smtClean="0"/>
              <a:t>§</a:t>
            </a:r>
            <a:r>
              <a:rPr lang="hu-HU" dirty="0"/>
              <a:t> (1) Sportoló az a természetes személy, aki sporttevékenységet végez (Sport tv.)</a:t>
            </a:r>
            <a:endParaRPr lang="hu-HU" dirty="0" smtClean="0"/>
          </a:p>
          <a:p>
            <a:pPr marL="0" indent="0">
              <a:buNone/>
            </a:pPr>
            <a:endParaRPr lang="hu-HU" dirty="0" smtClean="0"/>
          </a:p>
          <a:p>
            <a:pPr marL="0" indent="0">
              <a:buNone/>
            </a:pPr>
            <a:r>
              <a:rPr lang="hu-HU" sz="2800" b="1" i="1" dirty="0"/>
              <a:t>Szabadidős sportoló (rekreációs)</a:t>
            </a:r>
          </a:p>
          <a:p>
            <a:r>
              <a:rPr lang="hu-HU" sz="2400" dirty="0"/>
              <a:t>Nem vesz részt rendszeresen a szövetség által kiírt szervezett versenyeken</a:t>
            </a:r>
          </a:p>
          <a:p>
            <a:r>
              <a:rPr lang="hu-HU" sz="2400" dirty="0"/>
              <a:t>A sportot a szabadideje hasznos eltöltéseként űzi</a:t>
            </a:r>
          </a:p>
          <a:p>
            <a:r>
              <a:rPr lang="hu-HU" sz="2400" dirty="0"/>
              <a:t>Nem sportegyesület, vagy sportvállalkozás keretében végez sporttevékenységet, vagy nem vesz részt hivatalos versenyrendszerben</a:t>
            </a:r>
          </a:p>
          <a:p>
            <a:pPr marL="0" indent="0">
              <a:buNone/>
            </a:pPr>
            <a:endParaRPr lang="hu-HU" dirty="0"/>
          </a:p>
          <a:p>
            <a:endParaRPr lang="hu-HU" dirty="0"/>
          </a:p>
        </p:txBody>
      </p:sp>
    </p:spTree>
    <p:extLst>
      <p:ext uri="{BB962C8B-B14F-4D97-AF65-F5344CB8AC3E}">
        <p14:creationId xmlns:p14="http://schemas.microsoft.com/office/powerpoint/2010/main" val="692410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35273" y="1412776"/>
            <a:ext cx="8928992" cy="4514007"/>
          </a:xfrm>
        </p:spPr>
        <p:txBody>
          <a:bodyPr/>
          <a:lstStyle/>
          <a:p>
            <a:pPr marL="457200" lvl="0" indent="-457200" algn="l">
              <a:buFont typeface="Arial" pitchFamily="34" charset="0"/>
              <a:buChar char="•"/>
              <a:defRPr/>
            </a:pPr>
            <a:r>
              <a:rPr lang="hu-HU" dirty="0">
                <a:solidFill>
                  <a:srgbClr val="26506E"/>
                </a:solidFill>
              </a:rPr>
              <a:t>Versenyszerűen sportoló (versenyző) az a természetes személy, aki a sportszövetség által kiírt, szervezett vagy engedélyezett versenyeken, vagy versenyrendszerben vesz részt</a:t>
            </a:r>
          </a:p>
          <a:p>
            <a:pPr marL="457200" lvl="0" indent="-457200" algn="l">
              <a:buFont typeface="Arial" pitchFamily="34" charset="0"/>
              <a:buChar char="•"/>
              <a:defRPr/>
            </a:pPr>
            <a:endParaRPr lang="hu-HU" dirty="0">
              <a:solidFill>
                <a:srgbClr val="26506E"/>
              </a:solidFill>
            </a:endParaRPr>
          </a:p>
          <a:p>
            <a:pPr marL="457200" lvl="0" indent="-457200" algn="l">
              <a:buFont typeface="Arial" pitchFamily="34" charset="0"/>
              <a:buChar char="•"/>
              <a:defRPr/>
            </a:pPr>
            <a:r>
              <a:rPr lang="hu-HU" dirty="0">
                <a:solidFill>
                  <a:srgbClr val="26506E"/>
                </a:solidFill>
              </a:rPr>
              <a:t>A versenyző vagy </a:t>
            </a:r>
            <a:r>
              <a:rPr lang="hu-HU" dirty="0" smtClean="0">
                <a:solidFill>
                  <a:srgbClr val="26506E"/>
                </a:solidFill>
              </a:rPr>
              <a:t>amatőr (tagi, tanulói-hallgatói jogviszony vagy szerződés), </a:t>
            </a:r>
            <a:r>
              <a:rPr lang="hu-HU" dirty="0">
                <a:solidFill>
                  <a:srgbClr val="26506E"/>
                </a:solidFill>
              </a:rPr>
              <a:t>vagy hivatásos sportoló</a:t>
            </a:r>
          </a:p>
          <a:p>
            <a:pPr algn="just" eaLnBrk="1" hangingPunct="1">
              <a:defRPr/>
            </a:pPr>
            <a:endParaRPr lang="hu-HU" dirty="0" smtClean="0">
              <a:latin typeface="Times New Roman" pitchFamily="18" charset="0"/>
            </a:endParaRPr>
          </a:p>
        </p:txBody>
      </p:sp>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a:t>
            </a:r>
            <a:r>
              <a:rPr lang="hu-HU" sz="4000" b="1" kern="0" dirty="0" smtClean="0">
                <a:solidFill>
                  <a:schemeClr val="tx2"/>
                </a:solidFill>
                <a:latin typeface="Times New Roman" pitchFamily="18" charset="0"/>
                <a:ea typeface="+mj-ea"/>
                <a:cs typeface="+mj-cs"/>
              </a:rPr>
              <a:t>versenyző</a:t>
            </a:r>
            <a:endParaRPr lang="hu-HU" sz="4000" b="1" kern="0" dirty="0">
              <a:solidFill>
                <a:schemeClr val="tx2"/>
              </a:solidFill>
              <a:latin typeface="Times New Roman" pitchFamily="18" charset="0"/>
              <a:ea typeface="+mj-ea"/>
              <a:cs typeface="+mj-cs"/>
            </a:endParaRPr>
          </a:p>
        </p:txBody>
      </p:sp>
    </p:spTree>
    <p:extLst>
      <p:ext uri="{BB962C8B-B14F-4D97-AF65-F5344CB8AC3E}">
        <p14:creationId xmlns:p14="http://schemas.microsoft.com/office/powerpoint/2010/main" val="3419180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3975"/>
            <a:ext cx="8229600" cy="854075"/>
          </a:xfrm>
        </p:spPr>
        <p:txBody>
          <a:bodyPr/>
          <a:lstStyle/>
          <a:p>
            <a:pPr>
              <a:defRPr/>
            </a:pPr>
            <a:r>
              <a:rPr lang="hu-HU" b="1" dirty="0" smtClean="0">
                <a:latin typeface="Times New Roman" pitchFamily="18" charset="0"/>
              </a:rPr>
              <a:t>A sport (</a:t>
            </a:r>
            <a:r>
              <a:rPr lang="hu-HU" dirty="0" smtClean="0">
                <a:latin typeface="Times New Roman" pitchFamily="18" charset="0"/>
              </a:rPr>
              <a:t>Kun, 2009 alapján</a:t>
            </a:r>
            <a:r>
              <a:rPr lang="hu-HU" b="1" dirty="0" smtClean="0">
                <a:latin typeface="Times New Roman" pitchFamily="18" charset="0"/>
              </a:rPr>
              <a:t>)</a:t>
            </a:r>
          </a:p>
        </p:txBody>
      </p:sp>
      <p:sp>
        <p:nvSpPr>
          <p:cNvPr id="7171" name="Rectangle 3"/>
          <p:cNvSpPr>
            <a:spLocks noGrp="1" noChangeArrowheads="1"/>
          </p:cNvSpPr>
          <p:nvPr>
            <p:ph idx="1"/>
          </p:nvPr>
        </p:nvSpPr>
        <p:spPr>
          <a:xfrm>
            <a:off x="179512" y="1124744"/>
            <a:ext cx="8352928" cy="5733256"/>
          </a:xfrm>
        </p:spPr>
        <p:txBody>
          <a:bodyPr/>
          <a:lstStyle/>
          <a:p>
            <a:pPr eaLnBrk="1" hangingPunct="1">
              <a:lnSpc>
                <a:spcPct val="80000"/>
              </a:lnSpc>
              <a:defRPr/>
            </a:pPr>
            <a:r>
              <a:rPr lang="hu-HU" sz="2800" dirty="0" smtClean="0"/>
              <a:t>Emocionális töltetű, főként vetélkedés jellegű </a:t>
            </a:r>
            <a:r>
              <a:rPr lang="hu-HU" sz="2800" b="1" dirty="0" smtClean="0"/>
              <a:t>cselekvésforma</a:t>
            </a:r>
            <a:r>
              <a:rPr lang="hu-HU" sz="2800" dirty="0" smtClean="0"/>
              <a:t>, amely kialakult </a:t>
            </a:r>
            <a:r>
              <a:rPr lang="hu-HU" sz="2800" b="1" dirty="0" smtClean="0"/>
              <a:t>normáival</a:t>
            </a:r>
            <a:r>
              <a:rPr lang="hu-HU" sz="2800" dirty="0" smtClean="0"/>
              <a:t> és </a:t>
            </a:r>
            <a:r>
              <a:rPr lang="hu-HU" sz="2800" b="1" dirty="0" smtClean="0"/>
              <a:t>teljesítményfokozataival</a:t>
            </a:r>
            <a:r>
              <a:rPr lang="hu-HU" sz="2800" dirty="0" smtClean="0"/>
              <a:t> a sportoló genetikai potenciáljának elérését teszi lehetővé</a:t>
            </a:r>
          </a:p>
          <a:p>
            <a:pPr eaLnBrk="1" hangingPunct="1">
              <a:lnSpc>
                <a:spcPct val="80000"/>
              </a:lnSpc>
              <a:defRPr/>
            </a:pPr>
            <a:endParaRPr lang="hu-HU" sz="2800" b="1" dirty="0"/>
          </a:p>
          <a:p>
            <a:pPr eaLnBrk="1" hangingPunct="1">
              <a:lnSpc>
                <a:spcPct val="80000"/>
              </a:lnSpc>
              <a:defRPr/>
            </a:pPr>
            <a:r>
              <a:rPr lang="hu-HU" sz="2800" b="1" dirty="0" smtClean="0"/>
              <a:t>Visszatükrözi</a:t>
            </a:r>
            <a:r>
              <a:rPr lang="hu-HU" sz="2800" dirty="0" smtClean="0"/>
              <a:t> az életmód, az egészségügy, a termelés és a technika szükségleteit, hozzásegíti az embert mozgásműveltségének tökéletesítéséhez</a:t>
            </a:r>
          </a:p>
          <a:p>
            <a:pPr eaLnBrk="1" hangingPunct="1">
              <a:lnSpc>
                <a:spcPct val="80000"/>
              </a:lnSpc>
              <a:defRPr/>
            </a:pPr>
            <a:endParaRPr lang="hu-HU" sz="2800" dirty="0" smtClean="0"/>
          </a:p>
          <a:p>
            <a:pPr eaLnBrk="1" hangingPunct="1">
              <a:lnSpc>
                <a:spcPct val="80000"/>
              </a:lnSpc>
              <a:defRPr/>
            </a:pPr>
            <a:r>
              <a:rPr lang="hu-HU" sz="2800" dirty="0" smtClean="0"/>
              <a:t>Konkrét megközelítésben </a:t>
            </a:r>
            <a:r>
              <a:rPr lang="hu-HU" sz="2800" b="1" dirty="0" smtClean="0"/>
              <a:t>élversenyzői, „szabadidős” </a:t>
            </a:r>
            <a:r>
              <a:rPr lang="hu-HU" sz="2800" dirty="0" smtClean="0"/>
              <a:t>és</a:t>
            </a:r>
            <a:r>
              <a:rPr lang="hu-HU" sz="2800" b="1" dirty="0" smtClean="0"/>
              <a:t> nevelői játéktevékenység</a:t>
            </a:r>
            <a:r>
              <a:rPr lang="hu-HU" sz="2800" dirty="0" smtClean="0"/>
              <a:t> formájában értelmezhető</a:t>
            </a:r>
          </a:p>
        </p:txBody>
      </p:sp>
    </p:spTree>
    <p:extLst>
      <p:ext uri="{BB962C8B-B14F-4D97-AF65-F5344CB8AC3E}">
        <p14:creationId xmlns:p14="http://schemas.microsoft.com/office/powerpoint/2010/main" val="1404619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kern="0" dirty="0" smtClean="0">
                <a:solidFill>
                  <a:schemeClr val="tx2"/>
                </a:solidFill>
                <a:latin typeface="Times New Roman" pitchFamily="18" charset="0"/>
                <a:ea typeface="+mj-ea"/>
                <a:cs typeface="+mj-cs"/>
              </a:rPr>
              <a:t>Tehetség (</a:t>
            </a:r>
            <a:r>
              <a:rPr lang="hu-HU" sz="4000" b="1" kern="0" dirty="0" err="1" smtClean="0">
                <a:solidFill>
                  <a:schemeClr val="tx2"/>
                </a:solidFill>
                <a:latin typeface="Times New Roman" pitchFamily="18" charset="0"/>
                <a:ea typeface="+mj-ea"/>
                <a:cs typeface="+mj-cs"/>
              </a:rPr>
              <a:t>Czeizel</a:t>
            </a:r>
            <a:r>
              <a:rPr lang="hu-HU" sz="4000" b="1" kern="0" dirty="0" smtClean="0">
                <a:solidFill>
                  <a:schemeClr val="tx2"/>
                </a:solidFill>
                <a:latin typeface="Times New Roman" pitchFamily="18" charset="0"/>
                <a:ea typeface="+mj-ea"/>
                <a:cs typeface="+mj-cs"/>
              </a:rPr>
              <a:t>, 2003)</a:t>
            </a:r>
            <a:endParaRPr lang="hu-HU" sz="4000" b="1" kern="0" dirty="0">
              <a:solidFill>
                <a:schemeClr val="tx2"/>
              </a:solidFill>
              <a:latin typeface="Times New Roman" pitchFamily="18" charset="0"/>
              <a:ea typeface="+mj-ea"/>
              <a:cs typeface="+mj-cs"/>
            </a:endParaRPr>
          </a:p>
        </p:txBody>
      </p:sp>
      <p:graphicFrame>
        <p:nvGraphicFramePr>
          <p:cNvPr id="2" name="Objektum 1"/>
          <p:cNvGraphicFramePr>
            <a:graphicFrameLocks noChangeAspect="1"/>
          </p:cNvGraphicFramePr>
          <p:nvPr>
            <p:extLst>
              <p:ext uri="{D42A27DB-BD31-4B8C-83A1-F6EECF244321}">
                <p14:modId xmlns:p14="http://schemas.microsoft.com/office/powerpoint/2010/main" val="3120717144"/>
              </p:ext>
            </p:extLst>
          </p:nvPr>
        </p:nvGraphicFramePr>
        <p:xfrm>
          <a:off x="0" y="1097260"/>
          <a:ext cx="9144000" cy="5760740"/>
        </p:xfrm>
        <a:graphic>
          <a:graphicData uri="http://schemas.openxmlformats.org/presentationml/2006/ole">
            <mc:AlternateContent xmlns:mc="http://schemas.openxmlformats.org/markup-compatibility/2006">
              <mc:Choice xmlns:v="urn:schemas-microsoft-com:vml" Requires="v">
                <p:oleObj spid="_x0000_s3077" name="Dia" r:id="rId3" imgW="3886369" imgH="2916057" progId="PowerPoint.Slide.8">
                  <p:embed/>
                </p:oleObj>
              </mc:Choice>
              <mc:Fallback>
                <p:oleObj name="Dia" r:id="rId3" imgW="3886369" imgH="2916057"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97260"/>
                        <a:ext cx="9144000" cy="5760740"/>
                      </a:xfrm>
                      <a:prstGeom prst="rect">
                        <a:avLst/>
                      </a:prstGeom>
                      <a:noFill/>
                      <a:ln>
                        <a:noFill/>
                      </a:ln>
                    </p:spPr>
                  </p:pic>
                </p:oleObj>
              </mc:Fallback>
            </mc:AlternateContent>
          </a:graphicData>
        </a:graphic>
      </p:graphicFrame>
      <p:sp>
        <p:nvSpPr>
          <p:cNvPr id="6" name="Ellipszis 5"/>
          <p:cNvSpPr/>
          <p:nvPr/>
        </p:nvSpPr>
        <p:spPr>
          <a:xfrm>
            <a:off x="5580112" y="1196752"/>
            <a:ext cx="2736304" cy="13409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p:cNvSpPr/>
          <p:nvPr/>
        </p:nvSpPr>
        <p:spPr>
          <a:xfrm>
            <a:off x="467544" y="4509120"/>
            <a:ext cx="2736304" cy="13409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840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320034" y="44624"/>
            <a:ext cx="4716462" cy="1371600"/>
          </a:xfrm>
        </p:spPr>
        <p:txBody>
          <a:bodyPr>
            <a:normAutofit/>
          </a:bodyPr>
          <a:lstStyle/>
          <a:p>
            <a:pPr eaLnBrk="1" fontAlgn="auto" hangingPunct="1">
              <a:spcAft>
                <a:spcPts val="0"/>
              </a:spcAft>
              <a:defRPr/>
            </a:pPr>
            <a:r>
              <a:rPr lang="en-US" sz="4000" b="1" dirty="0" smtClean="0">
                <a:solidFill>
                  <a:schemeClr val="bg1"/>
                </a:solidFill>
              </a:rPr>
              <a:t>Long-term Athlete </a:t>
            </a:r>
            <a:r>
              <a:rPr lang="en-US" sz="4000" b="1" dirty="0" smtClean="0">
                <a:solidFill>
                  <a:srgbClr val="002060"/>
                </a:solidFill>
              </a:rPr>
              <a:t>Development</a:t>
            </a:r>
            <a:r>
              <a:rPr lang="hu-HU" sz="4000" b="1" dirty="0" smtClean="0">
                <a:solidFill>
                  <a:srgbClr val="002060"/>
                </a:solidFill>
              </a:rPr>
              <a:t> (LTAD)</a:t>
            </a:r>
            <a:endParaRPr lang="en-US" sz="4000" b="1" dirty="0" smtClean="0">
              <a:solidFill>
                <a:srgbClr val="002060"/>
              </a:solidFill>
            </a:endParaRPr>
          </a:p>
        </p:txBody>
      </p:sp>
      <p:pic>
        <p:nvPicPr>
          <p:cNvPr id="46082" name="Picture 4"/>
          <p:cNvPicPr>
            <a:picLocks noChangeAspect="1" noChangeArrowheads="1"/>
          </p:cNvPicPr>
          <p:nvPr/>
        </p:nvPicPr>
        <p:blipFill>
          <a:blip r:embed="rId2" cstate="print"/>
          <a:srcRect/>
          <a:stretch>
            <a:fillRect/>
          </a:stretch>
        </p:blipFill>
        <p:spPr bwMode="auto">
          <a:xfrm>
            <a:off x="-3175" y="0"/>
            <a:ext cx="4430713" cy="6858000"/>
          </a:xfrm>
          <a:prstGeom prst="rect">
            <a:avLst/>
          </a:prstGeom>
          <a:noFill/>
          <a:ln w="9525">
            <a:noFill/>
            <a:miter lim="800000"/>
            <a:headEnd/>
            <a:tailEnd/>
          </a:ln>
        </p:spPr>
      </p:pic>
      <p:pic>
        <p:nvPicPr>
          <p:cNvPr id="46083" name="Picture 5"/>
          <p:cNvPicPr>
            <a:picLocks noChangeAspect="1" noChangeArrowheads="1"/>
          </p:cNvPicPr>
          <p:nvPr/>
        </p:nvPicPr>
        <p:blipFill>
          <a:blip r:embed="rId3" cstate="print"/>
          <a:srcRect/>
          <a:stretch>
            <a:fillRect/>
          </a:stretch>
        </p:blipFill>
        <p:spPr bwMode="auto">
          <a:xfrm>
            <a:off x="4427539" y="1379393"/>
            <a:ext cx="4716462" cy="5478607"/>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2283" y="-13494"/>
            <a:ext cx="9144000" cy="6884988"/>
          </a:xfrm>
          <a:prstGeom prst="rect">
            <a:avLst/>
          </a:prstGeom>
          <a:noFill/>
          <a:ln w="9525">
            <a:noFill/>
            <a:miter lim="800000"/>
            <a:headEnd/>
            <a:tailEnd/>
          </a:ln>
        </p:spPr>
      </p:pic>
      <p:sp>
        <p:nvSpPr>
          <p:cNvPr id="2" name="Szövegdoboz 1"/>
          <p:cNvSpPr txBox="1"/>
          <p:nvPr/>
        </p:nvSpPr>
        <p:spPr>
          <a:xfrm>
            <a:off x="7524328" y="2132856"/>
            <a:ext cx="1517788" cy="400110"/>
          </a:xfrm>
          <a:prstGeom prst="rect">
            <a:avLst/>
          </a:prstGeom>
          <a:noFill/>
        </p:spPr>
        <p:txBody>
          <a:bodyPr wrap="none" rtlCol="0">
            <a:spAutoFit/>
          </a:bodyPr>
          <a:lstStyle/>
          <a:p>
            <a:r>
              <a:rPr lang="hu-HU" sz="2000" b="1" dirty="0" smtClean="0"/>
              <a:t>www.cs4l.ca</a:t>
            </a:r>
            <a:endParaRPr lang="hu-HU" sz="2000" b="1" dirty="0"/>
          </a:p>
        </p:txBody>
      </p:sp>
    </p:spTree>
    <p:extLst>
      <p:ext uri="{BB962C8B-B14F-4D97-AF65-F5344CB8AC3E}">
        <p14:creationId xmlns:p14="http://schemas.microsoft.com/office/powerpoint/2010/main" val="255769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320034" y="44624"/>
            <a:ext cx="4716462" cy="1371600"/>
          </a:xfrm>
        </p:spPr>
        <p:txBody>
          <a:bodyPr>
            <a:normAutofit/>
          </a:bodyPr>
          <a:lstStyle/>
          <a:p>
            <a:pPr eaLnBrk="1" fontAlgn="auto" hangingPunct="1">
              <a:spcAft>
                <a:spcPts val="0"/>
              </a:spcAft>
              <a:defRPr/>
            </a:pPr>
            <a:r>
              <a:rPr lang="en-US" sz="4000" b="1" dirty="0" smtClean="0">
                <a:solidFill>
                  <a:schemeClr val="bg1"/>
                </a:solidFill>
              </a:rPr>
              <a:t>Long-term Athlete </a:t>
            </a:r>
            <a:r>
              <a:rPr lang="en-US" sz="4000" b="1" dirty="0" smtClean="0">
                <a:solidFill>
                  <a:srgbClr val="002060"/>
                </a:solidFill>
              </a:rPr>
              <a:t>Development</a:t>
            </a:r>
            <a:r>
              <a:rPr lang="hu-HU" sz="4000" b="1" dirty="0" smtClean="0">
                <a:solidFill>
                  <a:srgbClr val="002060"/>
                </a:solidFill>
              </a:rPr>
              <a:t> (LTAD)</a:t>
            </a:r>
            <a:endParaRPr lang="en-US" sz="4000" b="1" dirty="0" smtClean="0">
              <a:solidFill>
                <a:srgbClr val="002060"/>
              </a:solidFill>
            </a:endParaRPr>
          </a:p>
        </p:txBody>
      </p:sp>
      <p:pic>
        <p:nvPicPr>
          <p:cNvPr id="46082" name="Picture 4"/>
          <p:cNvPicPr>
            <a:picLocks noChangeAspect="1" noChangeArrowheads="1"/>
          </p:cNvPicPr>
          <p:nvPr/>
        </p:nvPicPr>
        <p:blipFill>
          <a:blip r:embed="rId2" cstate="print"/>
          <a:srcRect/>
          <a:stretch>
            <a:fillRect/>
          </a:stretch>
        </p:blipFill>
        <p:spPr bwMode="auto">
          <a:xfrm>
            <a:off x="-3175" y="0"/>
            <a:ext cx="4430713" cy="6858000"/>
          </a:xfrm>
          <a:prstGeom prst="rect">
            <a:avLst/>
          </a:prstGeom>
          <a:noFill/>
          <a:ln w="9525">
            <a:noFill/>
            <a:miter lim="800000"/>
            <a:headEnd/>
            <a:tailEnd/>
          </a:ln>
        </p:spPr>
      </p:pic>
      <p:pic>
        <p:nvPicPr>
          <p:cNvPr id="46083" name="Picture 5"/>
          <p:cNvPicPr>
            <a:picLocks noChangeAspect="1" noChangeArrowheads="1"/>
          </p:cNvPicPr>
          <p:nvPr/>
        </p:nvPicPr>
        <p:blipFill>
          <a:blip r:embed="rId3" cstate="print"/>
          <a:srcRect/>
          <a:stretch>
            <a:fillRect/>
          </a:stretch>
        </p:blipFill>
        <p:spPr bwMode="auto">
          <a:xfrm>
            <a:off x="4427539" y="1379393"/>
            <a:ext cx="4716462" cy="5478607"/>
          </a:xfrm>
          <a:prstGeom prst="rect">
            <a:avLst/>
          </a:prstGeom>
          <a:noFill/>
          <a:ln w="9525">
            <a:noFill/>
            <a:miter lim="800000"/>
            <a:headEnd/>
            <a:tailEnd/>
          </a:ln>
        </p:spPr>
      </p:pic>
      <p:sp>
        <p:nvSpPr>
          <p:cNvPr id="3" name="Szövegdoboz 2"/>
          <p:cNvSpPr txBox="1"/>
          <p:nvPr/>
        </p:nvSpPr>
        <p:spPr>
          <a:xfrm>
            <a:off x="179512" y="1084674"/>
            <a:ext cx="1858586" cy="400110"/>
          </a:xfrm>
          <a:prstGeom prst="rect">
            <a:avLst/>
          </a:prstGeom>
          <a:solidFill>
            <a:srgbClr val="F09510"/>
          </a:solidFill>
        </p:spPr>
        <p:txBody>
          <a:bodyPr wrap="none" rtlCol="0">
            <a:spAutoFit/>
          </a:bodyPr>
          <a:lstStyle/>
          <a:p>
            <a:pPr algn="ctr"/>
            <a:r>
              <a:rPr lang="hu-HU" sz="2000" dirty="0" smtClean="0"/>
              <a:t>Örömteli alapok</a:t>
            </a:r>
            <a:endParaRPr lang="hu-HU" sz="2000" dirty="0"/>
          </a:p>
        </p:txBody>
      </p:sp>
      <p:sp>
        <p:nvSpPr>
          <p:cNvPr id="4" name="Szövegdoboz 3"/>
          <p:cNvSpPr txBox="1"/>
          <p:nvPr/>
        </p:nvSpPr>
        <p:spPr>
          <a:xfrm>
            <a:off x="107504" y="2060848"/>
            <a:ext cx="2232248" cy="400110"/>
          </a:xfrm>
          <a:prstGeom prst="rect">
            <a:avLst/>
          </a:prstGeom>
          <a:solidFill>
            <a:srgbClr val="FFCC00"/>
          </a:solidFill>
        </p:spPr>
        <p:txBody>
          <a:bodyPr wrap="square" rtlCol="0">
            <a:spAutoFit/>
          </a:bodyPr>
          <a:lstStyle/>
          <a:p>
            <a:pPr algn="ctr"/>
            <a:r>
              <a:rPr lang="hu-HU" sz="2000" dirty="0" smtClean="0"/>
              <a:t>Edzeni tanulás</a:t>
            </a:r>
            <a:endParaRPr lang="hu-HU" sz="2000" dirty="0"/>
          </a:p>
        </p:txBody>
      </p:sp>
      <p:sp>
        <p:nvSpPr>
          <p:cNvPr id="5" name="Szövegdoboz 4"/>
          <p:cNvSpPr txBox="1"/>
          <p:nvPr/>
        </p:nvSpPr>
        <p:spPr>
          <a:xfrm>
            <a:off x="35496" y="3068960"/>
            <a:ext cx="2459776" cy="369332"/>
          </a:xfrm>
          <a:prstGeom prst="rect">
            <a:avLst/>
          </a:prstGeom>
          <a:solidFill>
            <a:srgbClr val="00B050"/>
          </a:solidFill>
        </p:spPr>
        <p:txBody>
          <a:bodyPr wrap="none" rtlCol="0">
            <a:spAutoFit/>
          </a:bodyPr>
          <a:lstStyle/>
          <a:p>
            <a:pPr algn="ctr"/>
            <a:r>
              <a:rPr lang="hu-HU" dirty="0" smtClean="0"/>
              <a:t>Edzeni a megedződésért</a:t>
            </a:r>
            <a:endParaRPr lang="hu-HU" dirty="0"/>
          </a:p>
        </p:txBody>
      </p:sp>
      <p:sp>
        <p:nvSpPr>
          <p:cNvPr id="6" name="Szövegdoboz 5"/>
          <p:cNvSpPr txBox="1"/>
          <p:nvPr/>
        </p:nvSpPr>
        <p:spPr>
          <a:xfrm>
            <a:off x="107504" y="4067780"/>
            <a:ext cx="2808312" cy="369332"/>
          </a:xfrm>
          <a:prstGeom prst="rect">
            <a:avLst/>
          </a:prstGeom>
          <a:solidFill>
            <a:srgbClr val="59B1DD"/>
          </a:solidFill>
        </p:spPr>
        <p:txBody>
          <a:bodyPr wrap="square" rtlCol="0">
            <a:spAutoFit/>
          </a:bodyPr>
          <a:lstStyle/>
          <a:p>
            <a:pPr algn="ctr"/>
            <a:r>
              <a:rPr lang="hu-HU" dirty="0" smtClean="0"/>
              <a:t>Versenyzésre edzés</a:t>
            </a:r>
            <a:endParaRPr lang="hu-HU" dirty="0"/>
          </a:p>
        </p:txBody>
      </p:sp>
      <p:sp>
        <p:nvSpPr>
          <p:cNvPr id="7" name="Szövegdoboz 6"/>
          <p:cNvSpPr txBox="1"/>
          <p:nvPr/>
        </p:nvSpPr>
        <p:spPr>
          <a:xfrm>
            <a:off x="179511" y="5013176"/>
            <a:ext cx="2032669" cy="369332"/>
          </a:xfrm>
          <a:prstGeom prst="rect">
            <a:avLst/>
          </a:prstGeom>
          <a:solidFill>
            <a:srgbClr val="57349C"/>
          </a:solidFill>
        </p:spPr>
        <p:txBody>
          <a:bodyPr wrap="square" rtlCol="0">
            <a:spAutoFit/>
          </a:bodyPr>
          <a:lstStyle/>
          <a:p>
            <a:pPr algn="ctr"/>
            <a:r>
              <a:rPr lang="hu-HU" dirty="0" smtClean="0">
                <a:solidFill>
                  <a:schemeClr val="accent6"/>
                </a:solidFill>
              </a:rPr>
              <a:t>Győzelemre edzés</a:t>
            </a:r>
            <a:endParaRPr lang="hu-HU" dirty="0">
              <a:solidFill>
                <a:schemeClr val="accent6"/>
              </a:solidFill>
            </a:endParaRPr>
          </a:p>
        </p:txBody>
      </p:sp>
      <p:sp>
        <p:nvSpPr>
          <p:cNvPr id="8" name="Szövegdoboz 7"/>
          <p:cNvSpPr txBox="1"/>
          <p:nvPr/>
        </p:nvSpPr>
        <p:spPr>
          <a:xfrm>
            <a:off x="149087" y="5939988"/>
            <a:ext cx="1919436" cy="369332"/>
          </a:xfrm>
          <a:prstGeom prst="rect">
            <a:avLst/>
          </a:prstGeom>
          <a:solidFill>
            <a:srgbClr val="AE1259"/>
          </a:solidFill>
        </p:spPr>
        <p:txBody>
          <a:bodyPr wrap="none" rtlCol="0">
            <a:spAutoFit/>
          </a:bodyPr>
          <a:lstStyle/>
          <a:p>
            <a:pPr algn="ctr"/>
            <a:r>
              <a:rPr lang="hu-HU" dirty="0" smtClean="0">
                <a:solidFill>
                  <a:schemeClr val="accent6"/>
                </a:solidFill>
              </a:rPr>
              <a:t>Aktivitás az életért</a:t>
            </a:r>
            <a:endParaRPr lang="hu-HU" dirty="0">
              <a:solidFill>
                <a:schemeClr val="accent6"/>
              </a:solidFill>
            </a:endParaRPr>
          </a:p>
        </p:txBody>
      </p:sp>
      <p:sp>
        <p:nvSpPr>
          <p:cNvPr id="12" name="Szövegdoboz 11"/>
          <p:cNvSpPr txBox="1"/>
          <p:nvPr/>
        </p:nvSpPr>
        <p:spPr>
          <a:xfrm>
            <a:off x="7524328" y="2132856"/>
            <a:ext cx="1517788" cy="400110"/>
          </a:xfrm>
          <a:prstGeom prst="rect">
            <a:avLst/>
          </a:prstGeom>
          <a:noFill/>
        </p:spPr>
        <p:txBody>
          <a:bodyPr wrap="none" rtlCol="0">
            <a:spAutoFit/>
          </a:bodyPr>
          <a:lstStyle/>
          <a:p>
            <a:r>
              <a:rPr lang="hu-HU" sz="2000" b="1" dirty="0" smtClean="0"/>
              <a:t>www.cs4l.ca</a:t>
            </a:r>
            <a:endParaRPr lang="hu-HU" sz="2000" b="1" dirty="0"/>
          </a:p>
        </p:txBody>
      </p:sp>
      <p:sp>
        <p:nvSpPr>
          <p:cNvPr id="2" name="Szövegdoboz 1"/>
          <p:cNvSpPr txBox="1"/>
          <p:nvPr/>
        </p:nvSpPr>
        <p:spPr>
          <a:xfrm>
            <a:off x="179512" y="35332"/>
            <a:ext cx="1656184" cy="369332"/>
          </a:xfrm>
          <a:prstGeom prst="rect">
            <a:avLst/>
          </a:prstGeom>
          <a:solidFill>
            <a:srgbClr val="C01A1A"/>
          </a:solidFill>
        </p:spPr>
        <p:txBody>
          <a:bodyPr wrap="square" rtlCol="0">
            <a:spAutoFit/>
          </a:bodyPr>
          <a:lstStyle/>
          <a:p>
            <a:pPr algn="ctr"/>
            <a:r>
              <a:rPr lang="hu-HU" dirty="0" smtClean="0">
                <a:solidFill>
                  <a:schemeClr val="bg1"/>
                </a:solidFill>
              </a:rPr>
              <a:t>Aktív start</a:t>
            </a:r>
            <a:endParaRPr lang="hu-HU" dirty="0">
              <a:solidFill>
                <a:schemeClr val="bg1"/>
              </a:solidFill>
            </a:endParaRPr>
          </a:p>
        </p:txBody>
      </p:sp>
    </p:spTree>
    <p:extLst>
      <p:ext uri="{BB962C8B-B14F-4D97-AF65-F5344CB8AC3E}">
        <p14:creationId xmlns:p14="http://schemas.microsoft.com/office/powerpoint/2010/main" val="93630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Sportmenedzser környezete</a:t>
            </a:r>
            <a:endParaRPr lang="hu-HU" dirty="0"/>
          </a:p>
        </p:txBody>
      </p:sp>
      <p:sp>
        <p:nvSpPr>
          <p:cNvPr id="5" name="Tartalom helye 2"/>
          <p:cNvSpPr>
            <a:spLocks noGrp="1"/>
          </p:cNvSpPr>
          <p:nvPr>
            <p:ph idx="1"/>
          </p:nvPr>
        </p:nvSpPr>
        <p:spPr>
          <a:xfrm>
            <a:off x="179389" y="981075"/>
            <a:ext cx="8425060" cy="5343525"/>
          </a:xfrm>
        </p:spPr>
        <p:txBody>
          <a:bodyPr/>
          <a:lstStyle/>
          <a:p>
            <a:pPr eaLnBrk="1" hangingPunct="1"/>
            <a:r>
              <a:rPr lang="hu-HU" sz="2800" dirty="0" smtClean="0"/>
              <a:t>A sportszervező tevékenységeinek összessége a </a:t>
            </a:r>
            <a:r>
              <a:rPr lang="hu-HU" sz="2800" b="1" dirty="0" smtClean="0"/>
              <a:t>több és jobb minőségű sportolás </a:t>
            </a:r>
            <a:r>
              <a:rPr lang="hu-HU" sz="2800" dirty="0" smtClean="0"/>
              <a:t>elősegítését célozza</a:t>
            </a:r>
          </a:p>
          <a:p>
            <a:pPr eaLnBrk="1" hangingPunct="1"/>
            <a:endParaRPr lang="hu-HU" sz="2800" dirty="0" smtClean="0"/>
          </a:p>
          <a:p>
            <a:pPr eaLnBrk="1" hangingPunct="1"/>
            <a:r>
              <a:rPr lang="hu-HU" sz="2800" dirty="0" smtClean="0"/>
              <a:t>Ezen feladatok azonban jelentős </a:t>
            </a:r>
            <a:r>
              <a:rPr lang="hu-HU" sz="2800" b="1" dirty="0" smtClean="0"/>
              <a:t>felkészültséget és tájékozottságot</a:t>
            </a:r>
            <a:r>
              <a:rPr lang="hu-HU" sz="2800" dirty="0" smtClean="0"/>
              <a:t> igényelnek, így teljesítésükhöz bizonyos képzések elvégzése, készségek és ismeretek elsajátítása alapvető</a:t>
            </a:r>
          </a:p>
          <a:p>
            <a:pPr eaLnBrk="1" hangingPunct="1"/>
            <a:endParaRPr lang="hu-HU" sz="2800" dirty="0" smtClean="0"/>
          </a:p>
          <a:p>
            <a:pPr eaLnBrk="1" hangingPunct="1"/>
            <a:r>
              <a:rPr lang="hu-HU" sz="2800" dirty="0" smtClean="0"/>
              <a:t>A </a:t>
            </a:r>
            <a:r>
              <a:rPr lang="hu-HU" sz="2800" b="1" dirty="0" smtClean="0"/>
              <a:t>sportra szocializálás</a:t>
            </a:r>
            <a:r>
              <a:rPr lang="hu-HU" sz="2800" dirty="0" smtClean="0"/>
              <a:t>, illetve a </a:t>
            </a:r>
            <a:r>
              <a:rPr lang="hu-HU" sz="2800" b="1" dirty="0" smtClean="0"/>
              <a:t>sport által történő szocializáció</a:t>
            </a:r>
            <a:r>
              <a:rPr lang="hu-HU" sz="2800" dirty="0" smtClean="0"/>
              <a:t> kiemelt közege az iskolai testnevelés és sport</a:t>
            </a:r>
          </a:p>
        </p:txBody>
      </p:sp>
    </p:spTree>
    <p:extLst>
      <p:ext uri="{BB962C8B-B14F-4D97-AF65-F5344CB8AC3E}">
        <p14:creationId xmlns:p14="http://schemas.microsoft.com/office/powerpoint/2010/main" val="18815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0" y="670"/>
            <a:ext cx="9144000" cy="908050"/>
          </a:xfrm>
          <a:prstGeom prst="rect">
            <a:avLst/>
          </a:prstGeom>
        </p:spPr>
        <p:txBody>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hu-HU" sz="3200" dirty="0" smtClean="0"/>
              <a:t>A sportszervezetek működését és hatékonyságát befolyásoló legfontosabb </a:t>
            </a:r>
            <a:r>
              <a:rPr lang="hu-HU" sz="3200" i="1" u="sng" dirty="0" smtClean="0"/>
              <a:t>belső</a:t>
            </a:r>
            <a:r>
              <a:rPr lang="hu-HU" sz="3200" i="1" dirty="0" smtClean="0"/>
              <a:t> </a:t>
            </a:r>
            <a:r>
              <a:rPr lang="hu-HU" sz="3200" dirty="0" smtClean="0"/>
              <a:t>tényezők </a:t>
            </a:r>
            <a:endParaRPr lang="hu-HU" sz="3200" dirty="0" smtClean="0"/>
          </a:p>
        </p:txBody>
      </p:sp>
      <p:sp>
        <p:nvSpPr>
          <p:cNvPr id="6" name="Tartalom helye 2"/>
          <p:cNvSpPr txBox="1">
            <a:spLocks/>
          </p:cNvSpPr>
          <p:nvPr/>
        </p:nvSpPr>
        <p:spPr bwMode="auto">
          <a:xfrm>
            <a:off x="179388" y="1036786"/>
            <a:ext cx="8857108" cy="5272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a szervezet nagysága (foglalkoztatottak - sportolók, edzők stb.-, szakágak, szakosztályok száma)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földrajzi elhelyezkedés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profil (élsport, szabadidősport, diáksport stb.)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a sportszervezet státusa (lakóhelyi, megyei, országos)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a szervezet vezetői (szaktudás, rátermettség)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a szervezethez tartoló versenyzők, sportolók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a szervezet szakemberállománya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létesítményhelyzet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a sportági hagyományok szerepe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a szervezetben folyó szakmai munka színvonala</a:t>
            </a:r>
          </a:p>
        </p:txBody>
      </p:sp>
    </p:spTree>
    <p:extLst>
      <p:ext uri="{BB962C8B-B14F-4D97-AF65-F5344CB8AC3E}">
        <p14:creationId xmlns:p14="http://schemas.microsoft.com/office/powerpoint/2010/main" val="1293280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dirty="0">
                <a:solidFill>
                  <a:srgbClr val="04617B"/>
                </a:solidFill>
                <a:ea typeface="+mj-ea"/>
                <a:cs typeface="+mj-cs"/>
              </a:rPr>
              <a:t>Külső befolyásoló tényezők</a:t>
            </a:r>
            <a:endParaRPr lang="hu-HU" sz="4000" b="1" kern="0" dirty="0">
              <a:solidFill>
                <a:schemeClr val="tx2"/>
              </a:solidFill>
              <a:latin typeface="Times New Roman" pitchFamily="18" charset="0"/>
              <a:ea typeface="+mj-ea"/>
              <a:cs typeface="+mj-cs"/>
            </a:endParaRPr>
          </a:p>
        </p:txBody>
      </p:sp>
      <p:sp>
        <p:nvSpPr>
          <p:cNvPr id="6" name="Tartalom helye 2"/>
          <p:cNvSpPr txBox="1">
            <a:spLocks/>
          </p:cNvSpPr>
          <p:nvPr/>
        </p:nvSpPr>
        <p:spPr bwMode="auto">
          <a:xfrm>
            <a:off x="467420" y="980058"/>
            <a:ext cx="7416948" cy="5329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a társadalom kulturális állapota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gazdasági környezet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politikai struktúra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a társadalmi szervezetek súlya, szerepe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infrastruktúra fejlettsége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sportirányítási rendszer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a sport állami támogatásának mértéke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sportlétesítmények, eszközök tulajdoni kérdése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a működési terület jellemzői (helyi viszonyok)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támogató szervezetek, vállalatok, szponzorok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szurkolók, szimpatizánsok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versenytársak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200" b="0" i="0" u="none" strike="noStrike" kern="1200" cap="none" spc="0" normalizeH="0" baseline="0" noProof="0" smtClean="0">
                <a:ln>
                  <a:noFill/>
                </a:ln>
                <a:effectLst/>
                <a:uLnTx/>
                <a:uFillTx/>
                <a:latin typeface="Constantia"/>
                <a:ea typeface="+mn-ea"/>
                <a:cs typeface="+mn-cs"/>
              </a:rPr>
              <a:t>média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endParaRPr kumimoji="0" lang="hu-HU" sz="2200" b="0" i="0" u="none" strike="noStrike" kern="1200" cap="none" spc="0" normalizeH="0" baseline="0" noProof="0" dirty="0" smtClean="0">
              <a:ln>
                <a:noFill/>
              </a:ln>
              <a:effectLst/>
              <a:uLnTx/>
              <a:uFillTx/>
              <a:latin typeface="Constantia"/>
              <a:ea typeface="+mn-ea"/>
              <a:cs typeface="+mn-cs"/>
            </a:endParaRPr>
          </a:p>
        </p:txBody>
      </p:sp>
    </p:spTree>
    <p:extLst>
      <p:ext uri="{BB962C8B-B14F-4D97-AF65-F5344CB8AC3E}">
        <p14:creationId xmlns:p14="http://schemas.microsoft.com/office/powerpoint/2010/main" val="2900257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srcRect l="3664" r="1361" b="1945"/>
          <a:stretch/>
        </p:blipFill>
        <p:spPr bwMode="auto">
          <a:xfrm>
            <a:off x="-36512" y="0"/>
            <a:ext cx="7056784" cy="6875604"/>
          </a:xfrm>
          <a:prstGeom prst="rect">
            <a:avLst/>
          </a:prstGeom>
          <a:noFill/>
          <a:ln w="9525">
            <a:noFill/>
            <a:miter lim="800000"/>
            <a:headEnd/>
            <a:tailEnd/>
          </a:ln>
        </p:spPr>
      </p:pic>
      <p:sp>
        <p:nvSpPr>
          <p:cNvPr id="7" name="Cím 1"/>
          <p:cNvSpPr txBox="1">
            <a:spLocks/>
          </p:cNvSpPr>
          <p:nvPr/>
        </p:nvSpPr>
        <p:spPr bwMode="auto">
          <a:xfrm>
            <a:off x="6948264" y="2204864"/>
            <a:ext cx="2195736" cy="2448272"/>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3200" b="1" i="0" u="none" strike="noStrike" kern="1200" cap="none" spc="0" normalizeH="0" baseline="0" noProof="0" dirty="0" smtClean="0">
                <a:ln>
                  <a:noFill/>
                </a:ln>
                <a:solidFill>
                  <a:srgbClr val="04617B"/>
                </a:solidFill>
                <a:effectLst/>
                <a:uLnTx/>
                <a:uFillTx/>
                <a:latin typeface="Calibri"/>
                <a:ea typeface="+mj-ea"/>
                <a:cs typeface="+mj-cs"/>
              </a:rPr>
              <a:t>Szektorok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3200" b="1" i="0" u="none" strike="noStrike" kern="1200" cap="none" spc="0" normalizeH="0" baseline="0" noProof="0" dirty="0" smtClean="0">
                <a:ln>
                  <a:noFill/>
                </a:ln>
                <a:solidFill>
                  <a:srgbClr val="04617B"/>
                </a:solidFill>
                <a:effectLst/>
                <a:uLnTx/>
                <a:uFillTx/>
                <a:latin typeface="Calibri"/>
                <a:ea typeface="+mj-ea"/>
                <a:cs typeface="+mj-cs"/>
              </a:rPr>
              <a:t>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3200" b="1" i="0" u="none" strike="noStrike" kern="1200" cap="none" spc="0" normalizeH="0" baseline="0" noProof="0" dirty="0" smtClean="0">
                <a:ln>
                  <a:noFill/>
                </a:ln>
                <a:solidFill>
                  <a:srgbClr val="04617B"/>
                </a:solidFill>
                <a:effectLst/>
                <a:uLnTx/>
                <a:uFillTx/>
                <a:latin typeface="Calibri"/>
                <a:ea typeface="+mj-ea"/>
                <a:cs typeface="+mj-cs"/>
              </a:rPr>
              <a:t>sportban</a:t>
            </a:r>
            <a:br>
              <a:rPr kumimoji="0" lang="hu-HU" sz="3200" b="1" i="0" u="none" strike="noStrike" kern="1200" cap="none" spc="0" normalizeH="0" baseline="0" noProof="0" dirty="0" smtClean="0">
                <a:ln>
                  <a:noFill/>
                </a:ln>
                <a:solidFill>
                  <a:srgbClr val="04617B"/>
                </a:solidFill>
                <a:effectLst/>
                <a:uLnTx/>
                <a:uFillTx/>
                <a:latin typeface="Calibri"/>
                <a:ea typeface="+mj-ea"/>
                <a:cs typeface="+mj-cs"/>
              </a:rPr>
            </a:br>
            <a:r>
              <a:rPr kumimoji="0" lang="hu-HU" sz="1800" b="0" i="0" u="none" strike="noStrike" kern="1200" cap="none" spc="0" normalizeH="0" baseline="0" noProof="0" dirty="0" err="1" smtClean="0">
                <a:ln>
                  <a:noFill/>
                </a:ln>
                <a:solidFill>
                  <a:srgbClr val="04617B"/>
                </a:solidFill>
                <a:effectLst/>
                <a:uLnTx/>
                <a:uFillTx/>
                <a:latin typeface="Calibri"/>
                <a:ea typeface="+mj-ea"/>
                <a:cs typeface="+mj-cs"/>
              </a:rPr>
              <a:t>Li</a:t>
            </a:r>
            <a:r>
              <a:rPr kumimoji="0" lang="hu-HU" sz="1800" b="0" i="0" u="none" strike="noStrike" kern="1200" cap="none" spc="0" normalizeH="0" baseline="0" noProof="0" dirty="0" smtClean="0">
                <a:ln>
                  <a:noFill/>
                </a:ln>
                <a:solidFill>
                  <a:srgbClr val="04617B"/>
                </a:solidFill>
                <a:effectLst/>
                <a:uLnTx/>
                <a:uFillTx/>
                <a:latin typeface="Calibri"/>
                <a:ea typeface="+mj-ea"/>
                <a:cs typeface="+mj-cs"/>
              </a:rPr>
              <a:t>, </a:t>
            </a:r>
            <a:r>
              <a:rPr kumimoji="0" lang="hu-HU" sz="1800" b="0" i="0" u="none" strike="noStrike" kern="1200" cap="none" spc="0" normalizeH="0" baseline="0" noProof="0" dirty="0" err="1" smtClean="0">
                <a:ln>
                  <a:noFill/>
                </a:ln>
                <a:solidFill>
                  <a:srgbClr val="04617B"/>
                </a:solidFill>
                <a:effectLst/>
                <a:uLnTx/>
                <a:uFillTx/>
                <a:latin typeface="Calibri"/>
                <a:ea typeface="+mj-ea"/>
                <a:cs typeface="+mj-cs"/>
              </a:rPr>
              <a:t>Hofacre</a:t>
            </a:r>
            <a:r>
              <a:rPr kumimoji="0" lang="hu-HU" sz="1800" b="0" i="0" u="none" strike="noStrike" kern="1200" cap="none" spc="0" normalizeH="0" baseline="0" noProof="0" dirty="0" smtClean="0">
                <a:ln>
                  <a:noFill/>
                </a:ln>
                <a:solidFill>
                  <a:srgbClr val="04617B"/>
                </a:solidFill>
                <a:effectLst/>
                <a:uLnTx/>
                <a:uFillTx/>
                <a:latin typeface="Calibri"/>
                <a:ea typeface="+mj-ea"/>
                <a:cs typeface="+mj-cs"/>
              </a:rPr>
              <a:t>, </a:t>
            </a:r>
            <a:r>
              <a:rPr kumimoji="0" lang="hu-HU" sz="1800" b="0" i="0" u="none" strike="noStrike" kern="1200" cap="none" spc="0" normalizeH="0" baseline="0" noProof="0" dirty="0" err="1" smtClean="0">
                <a:ln>
                  <a:noFill/>
                </a:ln>
                <a:solidFill>
                  <a:srgbClr val="04617B"/>
                </a:solidFill>
                <a:effectLst/>
                <a:uLnTx/>
                <a:uFillTx/>
                <a:latin typeface="Calibri"/>
                <a:ea typeface="+mj-ea"/>
                <a:cs typeface="+mj-cs"/>
              </a:rPr>
              <a:t>Mahony</a:t>
            </a:r>
            <a:r>
              <a:rPr kumimoji="0" lang="hu-HU" sz="1800" b="0" i="0" u="none" strike="noStrike" kern="1200" cap="none" spc="0" normalizeH="0" baseline="0" noProof="0" dirty="0" smtClean="0">
                <a:ln>
                  <a:noFill/>
                </a:ln>
                <a:solidFill>
                  <a:srgbClr val="04617B"/>
                </a:solidFill>
                <a:effectLst/>
                <a:uLnTx/>
                <a:uFillTx/>
                <a:latin typeface="Calibri"/>
                <a:ea typeface="+mj-ea"/>
                <a:cs typeface="+mj-cs"/>
              </a:rPr>
              <a:t>, 2001</a:t>
            </a:r>
            <a:r>
              <a:rPr kumimoji="0" lang="hu-HU" sz="5000" b="0" i="0" u="none" strike="noStrike" kern="1200" cap="none" spc="0" normalizeH="0" baseline="0" noProof="0" dirty="0" smtClean="0">
                <a:ln>
                  <a:noFill/>
                </a:ln>
                <a:solidFill>
                  <a:srgbClr val="04617B"/>
                </a:solidFill>
                <a:effectLst/>
                <a:uLnTx/>
                <a:uFillTx/>
                <a:latin typeface="Calibri"/>
                <a:ea typeface="+mj-ea"/>
                <a:cs typeface="+mj-cs"/>
              </a:rPr>
              <a:t> </a:t>
            </a:r>
            <a:r>
              <a:rPr kumimoji="0" lang="hu-HU" sz="3200" b="0" i="0" u="none" strike="noStrike" kern="1200" cap="none" spc="0" normalizeH="0" baseline="0" noProof="0" dirty="0" smtClean="0">
                <a:ln>
                  <a:noFill/>
                </a:ln>
                <a:solidFill>
                  <a:srgbClr val="04617B"/>
                </a:solidFill>
                <a:effectLst/>
                <a:uLnTx/>
                <a:uFillTx/>
                <a:latin typeface="Calibri"/>
                <a:ea typeface="+mj-ea"/>
                <a:cs typeface="+mj-cs"/>
              </a:rPr>
              <a:t> </a:t>
            </a:r>
          </a:p>
        </p:txBody>
      </p:sp>
    </p:spTree>
    <p:extLst>
      <p:ext uri="{BB962C8B-B14F-4D97-AF65-F5344CB8AC3E}">
        <p14:creationId xmlns:p14="http://schemas.microsoft.com/office/powerpoint/2010/main" val="277177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srcRect/>
          <a:stretch>
            <a:fillRect/>
          </a:stretch>
        </p:blipFill>
        <p:spPr bwMode="auto">
          <a:xfrm>
            <a:off x="0" y="0"/>
            <a:ext cx="6156325" cy="6858000"/>
          </a:xfrm>
          <a:prstGeom prst="rect">
            <a:avLst/>
          </a:prstGeom>
          <a:noFill/>
          <a:ln w="9525">
            <a:noFill/>
            <a:miter lim="800000"/>
            <a:headEnd/>
            <a:tailEnd/>
          </a:ln>
        </p:spPr>
      </p:pic>
      <p:sp>
        <p:nvSpPr>
          <p:cNvPr id="7" name="Cím 1"/>
          <p:cNvSpPr txBox="1">
            <a:spLocks/>
          </p:cNvSpPr>
          <p:nvPr/>
        </p:nvSpPr>
        <p:spPr bwMode="auto">
          <a:xfrm>
            <a:off x="6191250" y="2205038"/>
            <a:ext cx="2952750" cy="136842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2800" b="1" i="0" u="none" strike="noStrike" kern="1200" cap="none" spc="0" normalizeH="0" baseline="0" noProof="0" dirty="0" smtClean="0">
                <a:ln>
                  <a:noFill/>
                </a:ln>
                <a:solidFill>
                  <a:schemeClr val="tx1"/>
                </a:solidFill>
                <a:effectLst/>
                <a:uLnTx/>
                <a:uFillTx/>
                <a:latin typeface="Calibri"/>
                <a:ea typeface="+mj-ea"/>
                <a:cs typeface="+mj-cs"/>
              </a:rPr>
              <a:t>A sportmenedzser küzdőtere</a:t>
            </a:r>
            <a:r>
              <a:rPr kumimoji="0" lang="hu-HU" sz="2000" b="1" i="0" u="none" strike="noStrike" kern="1200" cap="none" spc="0" normalizeH="0" baseline="0" noProof="0" dirty="0" smtClean="0">
                <a:ln>
                  <a:noFill/>
                </a:ln>
                <a:solidFill>
                  <a:schemeClr val="tx1"/>
                </a:solidFill>
                <a:effectLst/>
                <a:uLnTx/>
                <a:uFillTx/>
                <a:latin typeface="Calibri"/>
                <a:ea typeface="+mj-ea"/>
                <a:cs typeface="+mj-cs"/>
              </a:rPr>
              <a:t> </a:t>
            </a:r>
            <a:br>
              <a:rPr kumimoji="0" lang="hu-HU" sz="2000" b="1" i="0" u="none" strike="noStrike" kern="1200" cap="none" spc="0" normalizeH="0" baseline="0" noProof="0" dirty="0" smtClean="0">
                <a:ln>
                  <a:noFill/>
                </a:ln>
                <a:solidFill>
                  <a:schemeClr val="tx1"/>
                </a:solidFill>
                <a:effectLst/>
                <a:uLnTx/>
                <a:uFillTx/>
                <a:latin typeface="Calibri"/>
                <a:ea typeface="+mj-ea"/>
                <a:cs typeface="+mj-cs"/>
              </a:rPr>
            </a:br>
            <a:r>
              <a:rPr kumimoji="0" lang="hu-HU" sz="2000" b="1" i="0" u="none" strike="noStrike" kern="1200" cap="none" spc="0" normalizeH="0" baseline="0" noProof="0" dirty="0" smtClean="0">
                <a:ln>
                  <a:noFill/>
                </a:ln>
                <a:solidFill>
                  <a:schemeClr val="tx1"/>
                </a:solidFill>
                <a:effectLst/>
                <a:uLnTx/>
                <a:uFillTx/>
                <a:latin typeface="Calibri"/>
                <a:ea typeface="+mj-ea"/>
                <a:cs typeface="+mj-cs"/>
              </a:rPr>
              <a:t>(</a:t>
            </a:r>
            <a:r>
              <a:rPr kumimoji="0" lang="hu-HU" sz="2000" b="1" i="0" u="none" strike="noStrike" kern="1200" cap="none" spc="0" normalizeH="0" baseline="0" noProof="0" dirty="0" err="1" smtClean="0">
                <a:ln>
                  <a:noFill/>
                </a:ln>
                <a:solidFill>
                  <a:schemeClr val="tx1"/>
                </a:solidFill>
                <a:effectLst/>
                <a:uLnTx/>
                <a:uFillTx/>
                <a:latin typeface="Calibri"/>
                <a:ea typeface="+mj-ea"/>
                <a:cs typeface="+mj-cs"/>
              </a:rPr>
              <a:t>Sterbenz</a:t>
            </a:r>
            <a:r>
              <a:rPr kumimoji="0" lang="hu-HU" sz="2000" b="1" i="0" u="none" strike="noStrike" kern="1200" cap="none" spc="0" normalizeH="0" baseline="0" noProof="0" dirty="0" smtClean="0">
                <a:ln>
                  <a:noFill/>
                </a:ln>
                <a:solidFill>
                  <a:schemeClr val="tx1"/>
                </a:solidFill>
                <a:effectLst/>
                <a:uLnTx/>
                <a:uFillTx/>
                <a:latin typeface="Calibri"/>
                <a:ea typeface="+mj-ea"/>
                <a:cs typeface="+mj-cs"/>
              </a:rPr>
              <a:t>, Gulyás, Czeglédi)</a:t>
            </a:r>
          </a:p>
        </p:txBody>
      </p:sp>
    </p:spTree>
    <p:extLst>
      <p:ext uri="{BB962C8B-B14F-4D97-AF65-F5344CB8AC3E}">
        <p14:creationId xmlns:p14="http://schemas.microsoft.com/office/powerpoint/2010/main" val="3606608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dirty="0"/>
              <a:t>Érintettek (stakeholderek)</a:t>
            </a:r>
            <a:r>
              <a:rPr lang="hu-HU" sz="4000" dirty="0"/>
              <a:t> </a:t>
            </a:r>
            <a:endParaRPr lang="hu-HU" sz="4000" b="1" kern="0" dirty="0">
              <a:solidFill>
                <a:schemeClr val="tx2"/>
              </a:solidFill>
              <a:latin typeface="Times New Roman" pitchFamily="18" charset="0"/>
              <a:ea typeface="+mj-ea"/>
              <a:cs typeface="+mj-cs"/>
            </a:endParaRPr>
          </a:p>
        </p:txBody>
      </p:sp>
      <p:sp>
        <p:nvSpPr>
          <p:cNvPr id="7" name="Tartalom helye 2"/>
          <p:cNvSpPr txBox="1">
            <a:spLocks/>
          </p:cNvSpPr>
          <p:nvPr/>
        </p:nvSpPr>
        <p:spPr bwMode="auto">
          <a:xfrm>
            <a:off x="179388" y="981075"/>
            <a:ext cx="8713787" cy="5343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r>
              <a:rPr kumimoji="0" lang="hu-HU" sz="2600" b="0" i="0" u="none" strike="noStrike" kern="1200" cap="none" spc="0" normalizeH="0" baseline="0" noProof="0" dirty="0" smtClean="0">
                <a:ln>
                  <a:noFill/>
                </a:ln>
                <a:effectLst/>
                <a:uLnTx/>
                <a:uFillTx/>
                <a:latin typeface="Constantia"/>
                <a:ea typeface="+mn-ea"/>
                <a:cs typeface="+mn-cs"/>
              </a:rPr>
              <a:t>A belső érintettek: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tulajdonosok/tagok/sportolók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menedzserek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alkalmazottak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hu-HU" sz="2600" b="0" i="0" u="none" strike="noStrike" kern="1200" cap="none" spc="0" normalizeH="0" baseline="0" noProof="0" dirty="0" smtClean="0">
              <a:ln>
                <a:noFill/>
              </a:ln>
              <a:effectLst/>
              <a:uLnTx/>
              <a:uFillTx/>
              <a:latin typeface="Constantia"/>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r>
              <a:rPr kumimoji="0" lang="hu-HU" sz="2600" b="0" i="0" u="none" strike="noStrike" kern="1200" cap="none" spc="0" normalizeH="0" baseline="0" noProof="0" dirty="0" smtClean="0">
                <a:ln>
                  <a:noFill/>
                </a:ln>
                <a:effectLst/>
                <a:uLnTx/>
                <a:uFillTx/>
                <a:latin typeface="Constantia"/>
                <a:ea typeface="+mn-ea"/>
                <a:cs typeface="+mn-cs"/>
              </a:rPr>
              <a:t>A legfontosabb külső érintettek: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szurkolók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más sportszervezetek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szponzorok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média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0" i="0" u="none" strike="noStrike" kern="1200" cap="none" spc="0" normalizeH="0" baseline="0" noProof="0" dirty="0" smtClean="0">
                <a:ln>
                  <a:noFill/>
                </a:ln>
                <a:effectLst/>
                <a:uLnTx/>
                <a:uFillTx/>
                <a:latin typeface="Constantia"/>
                <a:ea typeface="+mn-ea"/>
                <a:cs typeface="+mn-cs"/>
              </a:rPr>
              <a:t>állami és társadalmi intézmények</a:t>
            </a:r>
            <a:endParaRPr kumimoji="0" lang="hu-HU" sz="3200" b="0" i="0" u="none" strike="noStrike" kern="1200" cap="none" spc="0" normalizeH="0" baseline="0" noProof="0" dirty="0" smtClean="0">
              <a:ln>
                <a:noFill/>
              </a:ln>
              <a:effectLst/>
              <a:uLnTx/>
              <a:uFillTx/>
              <a:latin typeface="Constantia"/>
              <a:ea typeface="+mn-ea"/>
              <a:cs typeface="+mn-cs"/>
            </a:endParaRPr>
          </a:p>
        </p:txBody>
      </p:sp>
    </p:spTree>
    <p:extLst>
      <p:ext uri="{BB962C8B-B14F-4D97-AF65-F5344CB8AC3E}">
        <p14:creationId xmlns:p14="http://schemas.microsoft.com/office/powerpoint/2010/main" val="1058150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116632"/>
            <a:ext cx="9144000" cy="836612"/>
          </a:xfrm>
          <a:prstGeom prst="rect">
            <a:avLst/>
          </a:prstGeom>
          <a:noFill/>
          <a:ln w="9525">
            <a:noFill/>
            <a:miter lim="800000"/>
            <a:headEnd/>
            <a:tailEnd/>
          </a:ln>
        </p:spPr>
        <p:txBody>
          <a:bodyPr anchor="ctr"/>
          <a:lstStyle/>
          <a:p>
            <a:pPr algn="ctr">
              <a:defRPr/>
            </a:pPr>
            <a:r>
              <a:rPr lang="hu-HU" sz="3200" b="1" kern="0" dirty="0">
                <a:solidFill>
                  <a:schemeClr val="tx2"/>
                </a:solidFill>
                <a:latin typeface="Times New Roman" pitchFamily="18" charset="0"/>
                <a:ea typeface="+mj-ea"/>
                <a:cs typeface="+mj-cs"/>
              </a:rPr>
              <a:t>Sajátosságok a </a:t>
            </a:r>
            <a:r>
              <a:rPr lang="hu-HU" sz="3200" b="1" kern="0" dirty="0" smtClean="0">
                <a:solidFill>
                  <a:schemeClr val="tx2"/>
                </a:solidFill>
                <a:latin typeface="Times New Roman" pitchFamily="18" charset="0"/>
                <a:ea typeface="+mj-ea"/>
                <a:cs typeface="+mj-cs"/>
              </a:rPr>
              <a:t>sportmenedzser </a:t>
            </a:r>
            <a:r>
              <a:rPr lang="hu-HU" sz="3200" b="1" kern="0" dirty="0">
                <a:solidFill>
                  <a:schemeClr val="tx2"/>
                </a:solidFill>
                <a:latin typeface="Times New Roman" pitchFamily="18" charset="0"/>
                <a:ea typeface="+mj-ea"/>
                <a:cs typeface="+mj-cs"/>
              </a:rPr>
              <a:t>munkájában</a:t>
            </a:r>
            <a:endParaRPr lang="hu-HU" sz="3200" b="1" kern="0" dirty="0">
              <a:solidFill>
                <a:schemeClr val="tx2"/>
              </a:solidFill>
              <a:latin typeface="Times New Roman" pitchFamily="18" charset="0"/>
              <a:ea typeface="+mj-ea"/>
              <a:cs typeface="+mj-cs"/>
            </a:endParaRPr>
          </a:p>
        </p:txBody>
      </p:sp>
      <p:sp>
        <p:nvSpPr>
          <p:cNvPr id="7" name="Tartalom helye 2"/>
          <p:cNvSpPr txBox="1">
            <a:spLocks/>
          </p:cNvSpPr>
          <p:nvPr/>
        </p:nvSpPr>
        <p:spPr bwMode="auto">
          <a:xfrm>
            <a:off x="0" y="1125537"/>
            <a:ext cx="8820472" cy="5732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marR="0" lvl="0" indent="-273050" algn="just"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400" b="0" i="0" u="none" strike="noStrike" kern="1200" cap="none" spc="0" normalizeH="0" baseline="0" noProof="0" dirty="0" smtClean="0">
                <a:ln>
                  <a:noFill/>
                </a:ln>
                <a:effectLst/>
                <a:uLnTx/>
                <a:uFillTx/>
                <a:latin typeface="Constantia"/>
                <a:ea typeface="+mn-ea"/>
                <a:cs typeface="+mn-cs"/>
              </a:rPr>
              <a:t>A sportmenedzseri munka legfontosabb szereplője </a:t>
            </a:r>
            <a:r>
              <a:rPr kumimoji="0" lang="hu-HU"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Constantia"/>
                <a:ea typeface="+mn-ea"/>
                <a:cs typeface="+mn-cs"/>
              </a:rPr>
              <a:t>a sportoló</a:t>
            </a:r>
            <a:r>
              <a:rPr kumimoji="0" lang="hu-HU" sz="2400" b="0" i="0" u="none" strike="noStrike" kern="1200" cap="none" spc="0" normalizeH="0" baseline="0" noProof="0" dirty="0" smtClean="0">
                <a:ln>
                  <a:noFill/>
                </a:ln>
                <a:effectLst/>
                <a:uLnTx/>
                <a:uFillTx/>
                <a:latin typeface="Constantia"/>
                <a:ea typeface="+mn-ea"/>
                <a:cs typeface="+mn-cs"/>
              </a:rPr>
              <a:t>: ritkábban professzionális, gyakrabban amatőr, diák vagy rekreációs sportot űző egyén</a:t>
            </a:r>
          </a:p>
          <a:p>
            <a:pPr marL="0" marR="0" lvl="0" indent="0" algn="just" defTabSz="914400" rtl="0" eaLnBrk="1" fontAlgn="base" latinLnBrk="0" hangingPunct="1">
              <a:lnSpc>
                <a:spcPct val="100000"/>
              </a:lnSpc>
              <a:spcBef>
                <a:spcPct val="20000"/>
              </a:spcBef>
              <a:spcAft>
                <a:spcPct val="0"/>
              </a:spcAft>
              <a:buClr>
                <a:srgbClr val="0BD0D9"/>
              </a:buClr>
              <a:buSzPct val="95000"/>
              <a:buNone/>
              <a:tabLst/>
              <a:defRPr/>
            </a:pPr>
            <a:endParaRPr kumimoji="0" lang="hu-HU" sz="2400" b="0" i="0" u="none" strike="noStrike" kern="1200" cap="none" spc="0" normalizeH="0" baseline="0" noProof="0" dirty="0" smtClean="0">
              <a:ln>
                <a:noFill/>
              </a:ln>
              <a:effectLst/>
              <a:uLnTx/>
              <a:uFillTx/>
              <a:latin typeface="Constantia"/>
              <a:ea typeface="+mn-ea"/>
              <a:cs typeface="+mn-cs"/>
            </a:endParaRPr>
          </a:p>
          <a:p>
            <a:pPr marL="273050" marR="0" lvl="0" indent="-273050" algn="just"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400" b="0" i="0" u="none" strike="noStrike" kern="1200" cap="none" spc="0" normalizeH="0" baseline="0" noProof="0" dirty="0" smtClean="0">
                <a:ln>
                  <a:noFill/>
                </a:ln>
                <a:effectLst/>
                <a:uLnTx/>
                <a:uFillTx/>
                <a:latin typeface="Constantia"/>
                <a:ea typeface="+mn-ea"/>
                <a:cs typeface="+mn-cs"/>
              </a:rPr>
              <a:t>Számos iparág csak a közvetlenül abban érintettek számára látható, a sport mindig széles körű érdeklődésre tart számot, a </a:t>
            </a:r>
            <a:r>
              <a:rPr kumimoji="0" lang="hu-HU" sz="2400" b="1" i="0" u="none" strike="noStrike" kern="1200" cap="none" spc="0" normalizeH="0" baseline="0" noProof="0" dirty="0" smtClean="0">
                <a:ln>
                  <a:noFill/>
                </a:ln>
                <a:effectLst/>
                <a:uLnTx/>
                <a:uFillTx/>
                <a:latin typeface="Constantia"/>
                <a:ea typeface="+mn-ea"/>
                <a:cs typeface="+mn-cs"/>
              </a:rPr>
              <a:t>nyilvánosság</a:t>
            </a:r>
            <a:r>
              <a:rPr kumimoji="0" lang="hu-HU" sz="2400" b="0" i="0" u="none" strike="noStrike" kern="1200" cap="none" spc="0" normalizeH="0" baseline="0" noProof="0" dirty="0" smtClean="0">
                <a:ln>
                  <a:noFill/>
                </a:ln>
                <a:effectLst/>
                <a:uLnTx/>
                <a:uFillTx/>
                <a:latin typeface="Constantia"/>
                <a:ea typeface="+mn-ea"/>
                <a:cs typeface="+mn-cs"/>
              </a:rPr>
              <a:t>gal - a sport jellegétől függően különböző mértékben és minőségben ugyan, de a sportmenedzsernek minden esetben számolnia kell</a:t>
            </a:r>
          </a:p>
          <a:p>
            <a:pPr marL="0" marR="0" lvl="0" indent="0" algn="just" defTabSz="914400" rtl="0" eaLnBrk="1" fontAlgn="base" latinLnBrk="0" hangingPunct="1">
              <a:lnSpc>
                <a:spcPct val="100000"/>
              </a:lnSpc>
              <a:spcBef>
                <a:spcPct val="20000"/>
              </a:spcBef>
              <a:spcAft>
                <a:spcPct val="0"/>
              </a:spcAft>
              <a:buClr>
                <a:srgbClr val="0BD0D9"/>
              </a:buClr>
              <a:buSzPct val="95000"/>
              <a:buNone/>
              <a:tabLst/>
              <a:defRPr/>
            </a:pPr>
            <a:endParaRPr kumimoji="0" lang="hu-HU" sz="2400" b="0" i="0" u="none" strike="noStrike" kern="1200" cap="none" spc="0" normalizeH="0" baseline="0" noProof="0" dirty="0" smtClean="0">
              <a:ln>
                <a:noFill/>
              </a:ln>
              <a:effectLst/>
              <a:uLnTx/>
              <a:uFillTx/>
              <a:latin typeface="Constantia"/>
              <a:ea typeface="+mn-ea"/>
              <a:cs typeface="+mn-cs"/>
            </a:endParaRPr>
          </a:p>
          <a:p>
            <a:pPr marL="273050" marR="0" lvl="0" indent="-273050" algn="just"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400" b="0" i="0" u="none" strike="noStrike" kern="1200" cap="none" spc="0" normalizeH="0" baseline="0" noProof="0" dirty="0" smtClean="0">
                <a:ln>
                  <a:noFill/>
                </a:ln>
                <a:effectLst/>
                <a:uLnTx/>
                <a:uFillTx/>
                <a:latin typeface="Constantia"/>
                <a:ea typeface="+mn-ea"/>
                <a:cs typeface="+mn-cs"/>
              </a:rPr>
              <a:t>A média és a szurkolók figyelme nemcsak az eseményeket követi, hanem a háttérben állók munkáját, életét is </a:t>
            </a:r>
          </a:p>
        </p:txBody>
      </p:sp>
    </p:spTree>
    <p:extLst>
      <p:ext uri="{BB962C8B-B14F-4D97-AF65-F5344CB8AC3E}">
        <p14:creationId xmlns:p14="http://schemas.microsoft.com/office/powerpoint/2010/main" val="404186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179388" y="980728"/>
            <a:ext cx="8857108" cy="4680521"/>
          </a:xfrm>
        </p:spPr>
        <p:txBody>
          <a:bodyPr/>
          <a:lstStyle/>
          <a:p>
            <a:pPr algn="just" eaLnBrk="1" hangingPunct="1">
              <a:buFontTx/>
              <a:buChar char="•"/>
              <a:defRPr/>
            </a:pPr>
            <a:r>
              <a:rPr lang="hu-HU" sz="2800" b="1" u="sng" dirty="0" smtClean="0">
                <a:solidFill>
                  <a:schemeClr val="tx1"/>
                </a:solidFill>
              </a:rPr>
              <a:t>Társadalmi jelenség</a:t>
            </a:r>
            <a:r>
              <a:rPr lang="hu-HU" sz="2800" dirty="0" smtClean="0">
                <a:solidFill>
                  <a:schemeClr val="tx1"/>
                </a:solidFill>
              </a:rPr>
              <a:t>, az ember társadalmi létének velejárója, sajátos emberi tevékenység</a:t>
            </a:r>
          </a:p>
          <a:p>
            <a:pPr algn="just" eaLnBrk="1" hangingPunct="1">
              <a:buFontTx/>
              <a:buChar char="•"/>
              <a:defRPr/>
            </a:pPr>
            <a:endParaRPr lang="hu-HU" sz="2800" dirty="0" smtClean="0">
              <a:solidFill>
                <a:schemeClr val="tx1"/>
              </a:solidFill>
            </a:endParaRPr>
          </a:p>
          <a:p>
            <a:pPr algn="just" eaLnBrk="1" hangingPunct="1">
              <a:buFontTx/>
              <a:buChar char="•"/>
              <a:defRPr/>
            </a:pPr>
            <a:r>
              <a:rPr lang="hu-HU" sz="2800" b="1" dirty="0">
                <a:solidFill>
                  <a:schemeClr val="tx1"/>
                </a:solidFill>
              </a:rPr>
              <a:t>S</a:t>
            </a:r>
            <a:r>
              <a:rPr lang="hu-HU" sz="2800" b="1" dirty="0" smtClean="0">
                <a:solidFill>
                  <a:schemeClr val="tx1"/>
                </a:solidFill>
              </a:rPr>
              <a:t>zórakoztató</a:t>
            </a:r>
            <a:r>
              <a:rPr lang="hu-HU" sz="2800" dirty="0" smtClean="0">
                <a:solidFill>
                  <a:schemeClr val="tx1"/>
                </a:solidFill>
              </a:rPr>
              <a:t> szabadidő-eltöltés</a:t>
            </a:r>
          </a:p>
          <a:p>
            <a:pPr algn="just" eaLnBrk="1" hangingPunct="1">
              <a:defRPr/>
            </a:pPr>
            <a:endParaRPr lang="hu-HU" sz="2800" dirty="0" smtClean="0">
              <a:solidFill>
                <a:schemeClr val="tx1"/>
              </a:solidFill>
            </a:endParaRPr>
          </a:p>
          <a:p>
            <a:pPr algn="just" eaLnBrk="1" hangingPunct="1">
              <a:buFontTx/>
              <a:buChar char="•"/>
              <a:defRPr/>
            </a:pPr>
            <a:r>
              <a:rPr lang="hu-HU" sz="2800" dirty="0" smtClean="0">
                <a:solidFill>
                  <a:schemeClr val="tx1"/>
                </a:solidFill>
              </a:rPr>
              <a:t>Jellemzője a </a:t>
            </a:r>
            <a:r>
              <a:rPr lang="hu-HU" sz="2800" b="1" dirty="0" smtClean="0">
                <a:solidFill>
                  <a:schemeClr val="tx1"/>
                </a:solidFill>
              </a:rPr>
              <a:t>céltudatosság</a:t>
            </a:r>
          </a:p>
          <a:p>
            <a:pPr algn="just" eaLnBrk="1" hangingPunct="1">
              <a:buFontTx/>
              <a:buChar char="•"/>
              <a:defRPr/>
            </a:pPr>
            <a:endParaRPr lang="hu-HU" sz="2800" dirty="0" smtClean="0">
              <a:solidFill>
                <a:schemeClr val="tx1"/>
              </a:solidFill>
            </a:endParaRPr>
          </a:p>
          <a:p>
            <a:pPr algn="just">
              <a:buFontTx/>
              <a:buChar char="•"/>
              <a:defRPr/>
            </a:pPr>
            <a:r>
              <a:rPr lang="hu-HU" sz="2800" dirty="0" smtClean="0">
                <a:solidFill>
                  <a:schemeClr val="tx1"/>
                </a:solidFill>
              </a:rPr>
              <a:t>Tágabb értelemben olyan </a:t>
            </a:r>
            <a:r>
              <a:rPr lang="hu-HU" sz="2800" b="1" dirty="0" smtClean="0">
                <a:solidFill>
                  <a:schemeClr val="tx1"/>
                </a:solidFill>
              </a:rPr>
              <a:t>önként vállalt </a:t>
            </a:r>
            <a:r>
              <a:rPr lang="hu-HU" sz="2800" dirty="0" smtClean="0">
                <a:solidFill>
                  <a:schemeClr val="tx1"/>
                </a:solidFill>
              </a:rPr>
              <a:t>szórakoztató időtöltés, játék, amely növeli vagy szinten tartja az ember mozgáskultúráját, fizikai erejét, egészségét </a:t>
            </a:r>
          </a:p>
        </p:txBody>
      </p:sp>
      <p:sp>
        <p:nvSpPr>
          <p:cNvPr id="5" name="Rectangle 2"/>
          <p:cNvSpPr txBox="1">
            <a:spLocks noChangeArrowheads="1"/>
          </p:cNvSpPr>
          <p:nvPr/>
        </p:nvSpPr>
        <p:spPr bwMode="auto">
          <a:xfrm>
            <a:off x="179388" y="20176"/>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sport</a:t>
            </a:r>
          </a:p>
        </p:txBody>
      </p:sp>
    </p:spTree>
    <p:extLst>
      <p:ext uri="{BB962C8B-B14F-4D97-AF65-F5344CB8AC3E}">
        <p14:creationId xmlns:p14="http://schemas.microsoft.com/office/powerpoint/2010/main" val="470831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44624"/>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a:t>
            </a:r>
            <a:r>
              <a:rPr lang="hu-HU" sz="4000" b="1" kern="0" dirty="0" smtClean="0">
                <a:solidFill>
                  <a:schemeClr val="tx2"/>
                </a:solidFill>
                <a:latin typeface="Times New Roman" pitchFamily="18" charset="0"/>
                <a:ea typeface="+mj-ea"/>
                <a:cs typeface="+mj-cs"/>
              </a:rPr>
              <a:t>sportmenedzser szerepei</a:t>
            </a:r>
            <a:endParaRPr lang="hu-HU" sz="4000" b="1" kern="0" dirty="0">
              <a:solidFill>
                <a:schemeClr val="tx2"/>
              </a:solidFill>
              <a:latin typeface="Times New Roman" pitchFamily="18" charset="0"/>
              <a:ea typeface="+mj-ea"/>
              <a:cs typeface="+mj-cs"/>
            </a:endParaRPr>
          </a:p>
        </p:txBody>
      </p:sp>
      <p:sp>
        <p:nvSpPr>
          <p:cNvPr id="6" name="Tartalom helye 2"/>
          <p:cNvSpPr txBox="1">
            <a:spLocks/>
          </p:cNvSpPr>
          <p:nvPr/>
        </p:nvSpPr>
        <p:spPr bwMode="auto">
          <a:xfrm>
            <a:off x="0" y="864567"/>
            <a:ext cx="9144000" cy="6092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marR="0" lvl="0" indent="-273050" algn="just"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r>
              <a:rPr kumimoji="0" lang="hu-HU" sz="2600" b="0" i="0" u="none" strike="noStrike" kern="1200" cap="none" spc="0" normalizeH="0" baseline="0" noProof="0" dirty="0" err="1" smtClean="0">
                <a:ln>
                  <a:noFill/>
                </a:ln>
                <a:effectLst/>
                <a:uLnTx/>
                <a:uFillTx/>
                <a:latin typeface="Constantia"/>
                <a:ea typeface="+mn-ea"/>
                <a:cs typeface="+mn-cs"/>
              </a:rPr>
              <a:t>Mintzberg</a:t>
            </a:r>
            <a:r>
              <a:rPr kumimoji="0" lang="hu-HU" sz="2600" b="0" i="0" u="none" strike="noStrike" kern="1200" cap="none" spc="0" normalizeH="0" baseline="0" noProof="0" dirty="0" smtClean="0">
                <a:ln>
                  <a:noFill/>
                </a:ln>
                <a:effectLst/>
                <a:uLnTx/>
                <a:uFillTx/>
                <a:latin typeface="Constantia"/>
                <a:ea typeface="+mn-ea"/>
                <a:cs typeface="+mn-cs"/>
              </a:rPr>
              <a:t> szerinti megoszlásban:</a:t>
            </a:r>
          </a:p>
          <a:p>
            <a:pPr marL="273050" marR="0" lvl="0" indent="-273050" algn="just"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1" i="0" u="none" strike="noStrike" kern="1200" cap="none" spc="0" normalizeH="0" baseline="0" noProof="0" dirty="0" smtClean="0">
                <a:ln>
                  <a:noFill/>
                </a:ln>
                <a:effectLst/>
                <a:uLnTx/>
                <a:uFillTx/>
                <a:latin typeface="Constantia"/>
                <a:ea typeface="+mn-ea"/>
                <a:cs typeface="+mn-cs"/>
              </a:rPr>
              <a:t>személyközi szerep</a:t>
            </a:r>
            <a:r>
              <a:rPr kumimoji="0" lang="hu-HU" sz="2600" b="0" i="0" u="none" strike="noStrike" kern="1200" cap="none" spc="0" normalizeH="0" baseline="0" noProof="0" dirty="0" smtClean="0">
                <a:ln>
                  <a:noFill/>
                </a:ln>
                <a:effectLst/>
                <a:uLnTx/>
                <a:uFillTx/>
                <a:latin typeface="Constantia"/>
                <a:ea typeface="+mn-ea"/>
                <a:cs typeface="+mn-cs"/>
              </a:rPr>
              <a:t> </a:t>
            </a:r>
            <a:r>
              <a:rPr kumimoji="0" lang="hu-HU" sz="2200" b="0" i="0" u="none" strike="noStrike" kern="1200" cap="none" spc="0" normalizeH="0" baseline="0" noProof="0" dirty="0" smtClean="0">
                <a:ln>
                  <a:noFill/>
                </a:ln>
                <a:effectLst/>
                <a:uLnTx/>
                <a:uFillTx/>
                <a:latin typeface="Constantia"/>
                <a:ea typeface="+mn-ea"/>
                <a:cs typeface="+mn-cs"/>
              </a:rPr>
              <a:t>(a személyközi szerep magába foglalja a nyilvános megjelenéseket, a főnöki szerepet, illetve a kapcsolatteremtő és –ápoló szerepet)</a:t>
            </a:r>
          </a:p>
          <a:p>
            <a:pPr marL="273050" marR="0" lvl="0" indent="-273050" algn="just"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endParaRPr kumimoji="0" lang="hu-HU" sz="2600" b="0" i="0" u="none" strike="noStrike" kern="1200" cap="none" spc="0" normalizeH="0" baseline="0" noProof="0" dirty="0" smtClean="0">
              <a:ln>
                <a:noFill/>
              </a:ln>
              <a:effectLst/>
              <a:uLnTx/>
              <a:uFillTx/>
              <a:latin typeface="Constantia"/>
              <a:ea typeface="+mn-ea"/>
              <a:cs typeface="+mn-cs"/>
            </a:endParaRPr>
          </a:p>
          <a:p>
            <a:pPr marL="273050" marR="0" lvl="0" indent="-273050" algn="just"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1" i="0" u="none" strike="noStrike" kern="1200" cap="none" spc="0" normalizeH="0" baseline="0" noProof="0" dirty="0" smtClean="0">
                <a:ln>
                  <a:noFill/>
                </a:ln>
                <a:effectLst/>
                <a:uLnTx/>
                <a:uFillTx/>
                <a:latin typeface="Constantia"/>
                <a:ea typeface="+mn-ea"/>
                <a:cs typeface="+mn-cs"/>
              </a:rPr>
              <a:t>információs szerep</a:t>
            </a:r>
            <a:r>
              <a:rPr kumimoji="0" lang="hu-HU" sz="2600" b="0" i="0" u="none" strike="noStrike" kern="1200" cap="none" spc="0" normalizeH="0" baseline="0" noProof="0" dirty="0" smtClean="0">
                <a:ln>
                  <a:noFill/>
                </a:ln>
                <a:effectLst/>
                <a:uLnTx/>
                <a:uFillTx/>
                <a:latin typeface="Constantia"/>
                <a:ea typeface="+mn-ea"/>
                <a:cs typeface="+mn-cs"/>
              </a:rPr>
              <a:t> </a:t>
            </a:r>
            <a:r>
              <a:rPr kumimoji="0" lang="hu-HU" sz="2200" b="0" i="0" u="none" strike="noStrike" kern="1200" cap="none" spc="0" normalizeH="0" baseline="0" noProof="0" dirty="0" smtClean="0">
                <a:ln>
                  <a:noFill/>
                </a:ln>
                <a:effectLst/>
                <a:uLnTx/>
                <a:uFillTx/>
                <a:latin typeface="Constantia"/>
                <a:ea typeface="+mn-ea"/>
                <a:cs typeface="+mn-cs"/>
              </a:rPr>
              <a:t>(a menedzser információkat gyűjt és azokat eljuttatja a megfelelő személyekhez vagy csoportokhoz, szóvivőként is funkcionál)</a:t>
            </a:r>
          </a:p>
          <a:p>
            <a:pPr marL="273050" marR="0" lvl="0" indent="-273050" algn="just"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endParaRPr kumimoji="0" lang="hu-HU" sz="2600" b="0" i="0" u="none" strike="noStrike" kern="1200" cap="none" spc="0" normalizeH="0" baseline="0" noProof="0" dirty="0" smtClean="0">
              <a:ln>
                <a:noFill/>
              </a:ln>
              <a:effectLst/>
              <a:uLnTx/>
              <a:uFillTx/>
              <a:latin typeface="Constantia"/>
              <a:ea typeface="+mn-ea"/>
              <a:cs typeface="+mn-cs"/>
            </a:endParaRPr>
          </a:p>
          <a:p>
            <a:pPr marL="273050" marR="0" lvl="0" indent="-273050" algn="just"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hu-HU" sz="2600" b="1" i="0" u="none" strike="noStrike" kern="1200" cap="none" spc="0" normalizeH="0" baseline="0" noProof="0" dirty="0" smtClean="0">
                <a:ln>
                  <a:noFill/>
                </a:ln>
                <a:effectLst/>
                <a:uLnTx/>
                <a:uFillTx/>
                <a:latin typeface="Constantia"/>
                <a:ea typeface="+mn-ea"/>
                <a:cs typeface="+mn-cs"/>
              </a:rPr>
              <a:t>döntési szerep</a:t>
            </a:r>
            <a:r>
              <a:rPr kumimoji="0" lang="hu-HU" sz="2600" b="0" i="0" u="none" strike="noStrike" kern="1200" cap="none" spc="0" normalizeH="0" baseline="0" noProof="0" dirty="0" smtClean="0">
                <a:ln>
                  <a:noFill/>
                </a:ln>
                <a:effectLst/>
                <a:uLnTx/>
                <a:uFillTx/>
                <a:latin typeface="Constantia"/>
                <a:ea typeface="+mn-ea"/>
                <a:cs typeface="+mn-cs"/>
              </a:rPr>
              <a:t>  </a:t>
            </a:r>
            <a:r>
              <a:rPr kumimoji="0" lang="hu-HU" sz="2200" b="0" i="0" u="none" strike="noStrike" kern="1200" cap="none" spc="0" normalizeH="0" baseline="0" noProof="0" dirty="0" smtClean="0">
                <a:ln>
                  <a:noFill/>
                </a:ln>
                <a:effectLst/>
                <a:uLnTx/>
                <a:uFillTx/>
                <a:latin typeface="Constantia"/>
                <a:ea typeface="+mn-ea"/>
                <a:cs typeface="+mn-cs"/>
              </a:rPr>
              <a:t>(döntési tevékenysége során vállalkozói, zavarelhárító, erőforrás-elosztó és tárgyaló-megegyező szerepet kell betöltenie)</a:t>
            </a:r>
          </a:p>
          <a:p>
            <a:pPr marL="273050" marR="0" lvl="0" indent="-273050" algn="just"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endParaRPr kumimoji="0" lang="hu-HU" sz="2200" b="1" i="0" u="none" strike="noStrike" kern="1200" cap="none" spc="0" normalizeH="0" baseline="0" noProof="0" dirty="0" smtClean="0">
              <a:ln>
                <a:noFill/>
              </a:ln>
              <a:effectLst/>
              <a:uLnTx/>
              <a:uFillTx/>
              <a:latin typeface="Constantia"/>
              <a:ea typeface="+mn-ea"/>
              <a:cs typeface="+mn-cs"/>
            </a:endParaRPr>
          </a:p>
        </p:txBody>
      </p:sp>
    </p:spTree>
    <p:extLst>
      <p:ext uri="{BB962C8B-B14F-4D97-AF65-F5344CB8AC3E}">
        <p14:creationId xmlns:p14="http://schemas.microsoft.com/office/powerpoint/2010/main" val="1655236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0" y="1291257"/>
            <a:ext cx="8604448" cy="3793927"/>
          </a:xfrm>
        </p:spPr>
        <p:txBody>
          <a:bodyPr/>
          <a:lstStyle/>
          <a:p>
            <a:pPr marL="457200" lvl="0" indent="-457200" algn="just">
              <a:buFont typeface="Arial" pitchFamily="34" charset="0"/>
              <a:buChar char="•"/>
              <a:defRPr/>
            </a:pPr>
            <a:r>
              <a:rPr lang="hu-HU" sz="3000" dirty="0">
                <a:solidFill>
                  <a:srgbClr val="26506E"/>
                </a:solidFill>
              </a:rPr>
              <a:t>A sportmenedzserekre is </a:t>
            </a:r>
            <a:r>
              <a:rPr lang="hu-HU" sz="3000" dirty="0" smtClean="0">
                <a:solidFill>
                  <a:srgbClr val="26506E"/>
                </a:solidFill>
              </a:rPr>
              <a:t>igaz; </a:t>
            </a:r>
            <a:r>
              <a:rPr lang="hu-HU" sz="3000" dirty="0">
                <a:solidFill>
                  <a:srgbClr val="26506E"/>
                </a:solidFill>
              </a:rPr>
              <a:t>habár </a:t>
            </a:r>
            <a:r>
              <a:rPr lang="hu-HU" sz="3000" dirty="0" smtClean="0">
                <a:solidFill>
                  <a:srgbClr val="26506E"/>
                </a:solidFill>
              </a:rPr>
              <a:t>törekszik </a:t>
            </a:r>
            <a:r>
              <a:rPr lang="hu-HU" sz="3000" dirty="0">
                <a:solidFill>
                  <a:srgbClr val="26506E"/>
                </a:solidFill>
              </a:rPr>
              <a:t>a racionális cselekvésre, de azt korlátozott kognitív képességei és a környezet komplex mivolta miatt nem képes tökéletesen </a:t>
            </a:r>
            <a:r>
              <a:rPr lang="hu-HU" sz="3000" dirty="0" smtClean="0">
                <a:solidFill>
                  <a:srgbClr val="26506E"/>
                </a:solidFill>
              </a:rPr>
              <a:t>kivitelezni</a:t>
            </a:r>
          </a:p>
          <a:p>
            <a:pPr lvl="0" algn="just">
              <a:defRPr/>
            </a:pPr>
            <a:endParaRPr lang="hu-HU" sz="3000" dirty="0">
              <a:solidFill>
                <a:srgbClr val="26506E"/>
              </a:solidFill>
            </a:endParaRPr>
          </a:p>
          <a:p>
            <a:pPr marL="457200" lvl="0" indent="-457200" algn="just">
              <a:buFont typeface="Arial" pitchFamily="34" charset="0"/>
              <a:buChar char="•"/>
              <a:defRPr/>
            </a:pPr>
            <a:r>
              <a:rPr lang="hu-HU" sz="3000" dirty="0">
                <a:solidFill>
                  <a:srgbClr val="26506E"/>
                </a:solidFill>
              </a:rPr>
              <a:t>Ennek okán lehetőségei közül a „megfelelőt” választja, tevékenységét „kielégítő módon, heurisztikus eljárások („hüvelykujjszabályok”) segítségével végzi</a:t>
            </a:r>
            <a:endParaRPr lang="hu-HU" sz="3000" dirty="0">
              <a:solidFill>
                <a:srgbClr val="26506E"/>
              </a:solidFill>
            </a:endParaRPr>
          </a:p>
        </p:txBody>
      </p:sp>
      <p:sp>
        <p:nvSpPr>
          <p:cNvPr id="5" name="Rectangle 2"/>
          <p:cNvSpPr txBox="1">
            <a:spLocks noChangeArrowheads="1"/>
          </p:cNvSpPr>
          <p:nvPr/>
        </p:nvSpPr>
        <p:spPr bwMode="auto">
          <a:xfrm>
            <a:off x="179388" y="144116"/>
            <a:ext cx="8640762" cy="836612"/>
          </a:xfrm>
          <a:prstGeom prst="rect">
            <a:avLst/>
          </a:prstGeom>
          <a:noFill/>
          <a:ln w="9525">
            <a:noFill/>
            <a:miter lim="800000"/>
            <a:headEnd/>
            <a:tailEnd/>
          </a:ln>
        </p:spPr>
        <p:txBody>
          <a:bodyPr anchor="ctr"/>
          <a:lstStyle/>
          <a:p>
            <a:pPr algn="ctr">
              <a:defRPr/>
            </a:pPr>
            <a:r>
              <a:rPr lang="fr-FR" sz="4000" b="1" kern="0" dirty="0">
                <a:solidFill>
                  <a:schemeClr val="tx2"/>
                </a:solidFill>
                <a:latin typeface="Times New Roman" pitchFamily="18" charset="0"/>
                <a:ea typeface="+mj-ea"/>
                <a:cs typeface="+mj-cs"/>
              </a:rPr>
              <a:t>A </a:t>
            </a:r>
            <a:r>
              <a:rPr lang="fr-FR" sz="4000" b="1" kern="0" dirty="0" smtClean="0">
                <a:solidFill>
                  <a:schemeClr val="tx2"/>
                </a:solidFill>
                <a:latin typeface="Times New Roman" pitchFamily="18" charset="0"/>
                <a:ea typeface="+mj-ea"/>
                <a:cs typeface="+mj-cs"/>
              </a:rPr>
              <a:t>Herbert </a:t>
            </a:r>
            <a:r>
              <a:rPr lang="fr-FR" sz="4000" b="1" kern="0" dirty="0">
                <a:solidFill>
                  <a:schemeClr val="tx2"/>
                </a:solidFill>
                <a:latin typeface="Times New Roman" pitchFamily="18" charset="0"/>
                <a:ea typeface="+mj-ea"/>
                <a:cs typeface="+mj-cs"/>
              </a:rPr>
              <a:t>Simon féle korlátozott racionalitás elmélet</a:t>
            </a:r>
            <a:endParaRPr lang="hu-HU" sz="4000" b="1" kern="0" dirty="0">
              <a:solidFill>
                <a:schemeClr val="tx2"/>
              </a:solidFill>
              <a:latin typeface="Times New Roman" pitchFamily="18" charset="0"/>
              <a:ea typeface="+mj-ea"/>
              <a:cs typeface="+mj-cs"/>
            </a:endParaRPr>
          </a:p>
        </p:txBody>
      </p:sp>
    </p:spTree>
    <p:extLst>
      <p:ext uri="{BB962C8B-B14F-4D97-AF65-F5344CB8AC3E}">
        <p14:creationId xmlns:p14="http://schemas.microsoft.com/office/powerpoint/2010/main" val="797531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107504" y="289123"/>
            <a:ext cx="7992888" cy="518458"/>
          </a:xfrm>
          <a:prstGeom prst="rect">
            <a:avLst/>
          </a:prstGeom>
        </p:spPr>
        <p:txBody>
          <a:bodyPr anchor="ctr"/>
          <a:lstStyle>
            <a:lvl1pPr algn="l" defTabSz="914400" rtl="0" eaLnBrk="1" latinLnBrk="0" hangingPunct="1">
              <a:spcBef>
                <a:spcPct val="0"/>
              </a:spcBef>
              <a:buNone/>
              <a:defRPr sz="4000" b="1" kern="1200">
                <a:solidFill>
                  <a:schemeClr val="accent4"/>
                </a:solidFill>
                <a:latin typeface="+mj-lt"/>
                <a:ea typeface="+mj-ea"/>
                <a:cs typeface="+mj-cs"/>
              </a:defRPr>
            </a:lvl1pPr>
          </a:lstStyle>
          <a:p>
            <a:r>
              <a:rPr lang="hu-HU" dirty="0" smtClean="0"/>
              <a:t>A sportesemények szervezése</a:t>
            </a:r>
            <a:endParaRPr lang="hu-HU" dirty="0"/>
          </a:p>
        </p:txBody>
      </p:sp>
      <p:sp>
        <p:nvSpPr>
          <p:cNvPr id="3" name="Tartalom helye 2"/>
          <p:cNvSpPr>
            <a:spLocks noGrp="1"/>
          </p:cNvSpPr>
          <p:nvPr>
            <p:ph idx="1"/>
          </p:nvPr>
        </p:nvSpPr>
        <p:spPr>
          <a:xfrm>
            <a:off x="379352" y="1052736"/>
            <a:ext cx="8009072" cy="4968552"/>
          </a:xfrm>
        </p:spPr>
        <p:txBody>
          <a:bodyPr/>
          <a:lstStyle/>
          <a:p>
            <a:r>
              <a:rPr lang="hu-HU" sz="2400" dirty="0"/>
              <a:t>A projekt definíciója alapján – projektként kell kezelnünk minden olyan tevékenységet, amely a szervezet számára </a:t>
            </a:r>
            <a:r>
              <a:rPr lang="hu-HU" sz="2400" b="1" dirty="0"/>
              <a:t>egyszeri, komplex feladatot</a:t>
            </a:r>
            <a:r>
              <a:rPr lang="hu-HU" sz="2400" dirty="0"/>
              <a:t> jelent, meghatározott </a:t>
            </a:r>
            <a:r>
              <a:rPr lang="hu-HU" sz="2400" b="1" dirty="0"/>
              <a:t>célja</a:t>
            </a:r>
            <a:r>
              <a:rPr lang="hu-HU" sz="2400" dirty="0"/>
              <a:t>, </a:t>
            </a:r>
            <a:r>
              <a:rPr lang="hu-HU" sz="2400" b="1" dirty="0"/>
              <a:t>költségvetése</a:t>
            </a:r>
            <a:r>
              <a:rPr lang="hu-HU" sz="2400" dirty="0"/>
              <a:t> és </a:t>
            </a:r>
            <a:r>
              <a:rPr lang="hu-HU" sz="2400" b="1" dirty="0"/>
              <a:t>teljesítési időkerete </a:t>
            </a:r>
            <a:r>
              <a:rPr lang="hu-HU" sz="2400" dirty="0"/>
              <a:t>van (Görög, 2003) – </a:t>
            </a:r>
            <a:r>
              <a:rPr lang="hu-HU" sz="2400" b="1" i="1" dirty="0"/>
              <a:t>a rendezvényeket </a:t>
            </a:r>
            <a:r>
              <a:rPr lang="hu-HU" sz="2400" dirty="0"/>
              <a:t>projekteknek tekinthetjük</a:t>
            </a:r>
          </a:p>
          <a:p>
            <a:endParaRPr lang="hu-H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3140968"/>
            <a:ext cx="7395293" cy="307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llipszis 9"/>
          <p:cNvSpPr/>
          <p:nvPr/>
        </p:nvSpPr>
        <p:spPr>
          <a:xfrm>
            <a:off x="2195736" y="2708920"/>
            <a:ext cx="3384376" cy="17281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4"/>
          <p:cNvSpPr>
            <a:spLocks noChangeArrowheads="1"/>
          </p:cNvSpPr>
          <p:nvPr/>
        </p:nvSpPr>
        <p:spPr bwMode="auto">
          <a:xfrm>
            <a:off x="5724128" y="5774183"/>
            <a:ext cx="180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onstantia" pitchFamily="18" charset="0"/>
              </a:rPr>
              <a:t>Tum et al., 2005,</a:t>
            </a:r>
          </a:p>
        </p:txBody>
      </p:sp>
    </p:spTree>
    <p:extLst>
      <p:ext uri="{BB962C8B-B14F-4D97-AF65-F5344CB8AC3E}">
        <p14:creationId xmlns:p14="http://schemas.microsoft.com/office/powerpoint/2010/main" val="88870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44624"/>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Sportrendezvények kategóriái</a:t>
            </a:r>
          </a:p>
        </p:txBody>
      </p:sp>
      <p:sp>
        <p:nvSpPr>
          <p:cNvPr id="9" name="Tartalom helye 2"/>
          <p:cNvSpPr txBox="1">
            <a:spLocks/>
          </p:cNvSpPr>
          <p:nvPr/>
        </p:nvSpPr>
        <p:spPr bwMode="auto">
          <a:xfrm>
            <a:off x="35496" y="908720"/>
            <a:ext cx="857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40080" marR="0" lvl="1" indent="-246888" algn="just" defTabSz="914400" rtl="0" eaLnBrk="1" fontAlgn="auto" latinLnBrk="0" hangingPunct="1">
              <a:lnSpc>
                <a:spcPct val="100000"/>
              </a:lnSpc>
              <a:spcBef>
                <a:spcPct val="20000"/>
              </a:spcBef>
              <a:spcAft>
                <a:spcPts val="0"/>
              </a:spcAft>
              <a:buClr>
                <a:srgbClr val="0F6FC6"/>
              </a:buClr>
              <a:buSzPct val="85000"/>
              <a:buFont typeface="Wingdings 2"/>
              <a:buChar char=""/>
              <a:tabLst/>
              <a:defRPr/>
            </a:pPr>
            <a:r>
              <a:rPr kumimoji="0" lang="hu-HU" sz="2800" b="1" i="0" u="none" strike="noStrike" kern="1200" cap="none" spc="0" normalizeH="0" baseline="0" noProof="0" dirty="0" smtClean="0">
                <a:ln>
                  <a:noFill/>
                </a:ln>
                <a:solidFill>
                  <a:schemeClr val="tx2"/>
                </a:solidFill>
                <a:effectLst/>
                <a:uLnTx/>
                <a:uFillTx/>
                <a:latin typeface="Constantia"/>
                <a:ea typeface="+mn-ea"/>
                <a:cs typeface="+mn-cs"/>
              </a:rPr>
              <a:t>Fitnesz- és szabadidősport</a:t>
            </a:r>
          </a:p>
          <a:p>
            <a:pPr marL="914400" marR="0" lvl="2" indent="-246888" algn="just" defTabSz="914400" rtl="0" eaLnBrk="1" fontAlgn="auto" latinLnBrk="0" hangingPunct="1">
              <a:lnSpc>
                <a:spcPct val="100000"/>
              </a:lnSpc>
              <a:spcBef>
                <a:spcPct val="20000"/>
              </a:spcBef>
              <a:spcAft>
                <a:spcPts val="0"/>
              </a:spcAft>
              <a:buClr>
                <a:srgbClr val="009DD9"/>
              </a:buClr>
              <a:buSzPct val="70000"/>
              <a:buFont typeface="Wingdings 2"/>
              <a:buChar char=""/>
              <a:tabLst/>
              <a:defRPr/>
            </a:pPr>
            <a:r>
              <a:rPr kumimoji="0" lang="hu-HU" sz="2400" b="0" i="0" u="none" strike="noStrike" kern="1200" cap="none" spc="0" normalizeH="0" baseline="0" noProof="0" dirty="0" smtClean="0">
                <a:ln>
                  <a:noFill/>
                </a:ln>
                <a:solidFill>
                  <a:schemeClr val="tx2"/>
                </a:solidFill>
                <a:effectLst/>
                <a:uLnTx/>
                <a:uFillTx/>
                <a:latin typeface="Constantia"/>
                <a:ea typeface="+mn-ea"/>
                <a:cs typeface="+mn-cs"/>
              </a:rPr>
              <a:t>a szabadidő eltöltése, a kedvtelés, a rekreáció és az egészség megőrzése</a:t>
            </a:r>
          </a:p>
          <a:p>
            <a:pPr marL="640080" marR="0" lvl="1" indent="-246888" algn="just" defTabSz="914400" rtl="0" eaLnBrk="1" fontAlgn="auto" latinLnBrk="0" hangingPunct="1">
              <a:lnSpc>
                <a:spcPct val="100000"/>
              </a:lnSpc>
              <a:spcBef>
                <a:spcPct val="20000"/>
              </a:spcBef>
              <a:spcAft>
                <a:spcPts val="0"/>
              </a:spcAft>
              <a:buClr>
                <a:srgbClr val="0F6FC6"/>
              </a:buClr>
              <a:buSzPct val="85000"/>
              <a:buFont typeface="Wingdings 2"/>
              <a:buChar char=""/>
              <a:tabLst/>
              <a:defRPr/>
            </a:pPr>
            <a:r>
              <a:rPr kumimoji="0" lang="hu-HU" sz="2800" b="1" i="0" u="none" strike="noStrike" kern="1200" cap="none" spc="0" normalizeH="0" baseline="0" noProof="0" dirty="0" smtClean="0">
                <a:ln>
                  <a:noFill/>
                </a:ln>
                <a:solidFill>
                  <a:schemeClr val="tx2"/>
                </a:solidFill>
                <a:effectLst/>
                <a:uLnTx/>
                <a:uFillTx/>
                <a:latin typeface="Constantia"/>
                <a:ea typeface="+mn-ea"/>
                <a:cs typeface="+mn-cs"/>
              </a:rPr>
              <a:t>Iskolai testnevelés,</a:t>
            </a:r>
            <a:r>
              <a:rPr kumimoji="0" lang="hu-HU" sz="2800" b="1" i="0" u="none" strike="noStrike" kern="1200" cap="none" spc="0" normalizeH="0" noProof="0" dirty="0" smtClean="0">
                <a:ln>
                  <a:noFill/>
                </a:ln>
                <a:solidFill>
                  <a:schemeClr val="tx2"/>
                </a:solidFill>
                <a:effectLst/>
                <a:uLnTx/>
                <a:uFillTx/>
                <a:latin typeface="Constantia"/>
                <a:ea typeface="+mn-ea"/>
                <a:cs typeface="+mn-cs"/>
              </a:rPr>
              <a:t> </a:t>
            </a:r>
            <a:r>
              <a:rPr kumimoji="0" lang="hu-HU" sz="2800" b="1" i="0" u="none" strike="noStrike" kern="1200" cap="none" spc="0" normalizeH="0" baseline="0" noProof="0" dirty="0" smtClean="0">
                <a:ln>
                  <a:noFill/>
                </a:ln>
                <a:solidFill>
                  <a:schemeClr val="tx2"/>
                </a:solidFill>
                <a:effectLst/>
                <a:uLnTx/>
                <a:uFillTx/>
                <a:latin typeface="Constantia"/>
                <a:ea typeface="+mn-ea"/>
                <a:cs typeface="+mn-cs"/>
              </a:rPr>
              <a:t>diák és </a:t>
            </a:r>
            <a:r>
              <a:rPr kumimoji="0" lang="hu-HU" sz="2800" b="1" i="0" u="sng" strike="noStrike" kern="1200" cap="none" spc="0" normalizeH="0" baseline="0" noProof="0" dirty="0" smtClean="0">
                <a:ln>
                  <a:noFill/>
                </a:ln>
                <a:solidFill>
                  <a:schemeClr val="tx2"/>
                </a:solidFill>
                <a:effectLst/>
                <a:uLnTx/>
                <a:uFillTx/>
                <a:latin typeface="Constantia"/>
                <a:ea typeface="+mn-ea"/>
                <a:cs typeface="+mn-cs"/>
              </a:rPr>
              <a:t>hallgatói</a:t>
            </a:r>
            <a:r>
              <a:rPr kumimoji="0" lang="hu-HU" sz="2800" b="1" i="0" u="none" strike="noStrike" kern="1200" cap="none" spc="0" normalizeH="0" baseline="0" noProof="0" dirty="0" smtClean="0">
                <a:ln>
                  <a:noFill/>
                </a:ln>
                <a:solidFill>
                  <a:schemeClr val="tx2"/>
                </a:solidFill>
                <a:effectLst/>
                <a:uLnTx/>
                <a:uFillTx/>
                <a:latin typeface="Constantia"/>
                <a:ea typeface="+mn-ea"/>
                <a:cs typeface="+mn-cs"/>
              </a:rPr>
              <a:t> sport</a:t>
            </a:r>
          </a:p>
          <a:p>
            <a:pPr marL="914400" marR="0" lvl="2" indent="-246888" algn="just" defTabSz="914400" rtl="0" eaLnBrk="1" fontAlgn="auto" latinLnBrk="0" hangingPunct="1">
              <a:lnSpc>
                <a:spcPct val="100000"/>
              </a:lnSpc>
              <a:spcBef>
                <a:spcPct val="20000"/>
              </a:spcBef>
              <a:spcAft>
                <a:spcPts val="0"/>
              </a:spcAft>
              <a:buClr>
                <a:srgbClr val="009DD9"/>
              </a:buClr>
              <a:buSzPct val="70000"/>
              <a:buFont typeface="Wingdings 2"/>
              <a:buChar char=""/>
              <a:tabLst/>
              <a:defRPr/>
            </a:pPr>
            <a:r>
              <a:rPr kumimoji="0" lang="hu-HU" sz="2400" b="0" i="0" u="none" strike="noStrike" kern="1200" cap="none" spc="0" normalizeH="0" baseline="0" noProof="0" dirty="0" smtClean="0">
                <a:ln>
                  <a:noFill/>
                </a:ln>
                <a:solidFill>
                  <a:schemeClr val="tx2"/>
                </a:solidFill>
                <a:effectLst/>
                <a:uLnTx/>
                <a:uFillTx/>
                <a:latin typeface="Constantia"/>
                <a:ea typeface="+mn-ea"/>
                <a:cs typeface="+mn-cs"/>
              </a:rPr>
              <a:t>a gyermek és ifjúsági korosztály sportolási szokásainak kialakítása, megalapozása, a sport megszerettetése</a:t>
            </a:r>
            <a:endParaRPr kumimoji="0" lang="hu-HU" sz="2800" b="0" i="0" u="none" strike="noStrike" kern="1200" cap="none" spc="0" normalizeH="0" baseline="0" noProof="0" dirty="0" smtClean="0">
              <a:ln>
                <a:noFill/>
              </a:ln>
              <a:solidFill>
                <a:schemeClr val="tx2"/>
              </a:solidFill>
              <a:effectLst/>
              <a:uLnTx/>
              <a:uFillTx/>
              <a:latin typeface="Constantia"/>
              <a:ea typeface="+mn-ea"/>
              <a:cs typeface="+mn-cs"/>
            </a:endParaRPr>
          </a:p>
          <a:p>
            <a:pPr marL="640080" marR="0" lvl="1" indent="-246888" algn="l" defTabSz="914400" rtl="0" eaLnBrk="1" fontAlgn="auto" latinLnBrk="0" hangingPunct="1">
              <a:lnSpc>
                <a:spcPct val="100000"/>
              </a:lnSpc>
              <a:spcBef>
                <a:spcPct val="20000"/>
              </a:spcBef>
              <a:spcAft>
                <a:spcPts val="0"/>
              </a:spcAft>
              <a:buClr>
                <a:srgbClr val="0F6FC6"/>
              </a:buClr>
              <a:buSzPct val="85000"/>
              <a:buFont typeface="Wingdings 2"/>
              <a:buChar char=""/>
              <a:tabLst/>
              <a:defRPr/>
            </a:pPr>
            <a:r>
              <a:rPr kumimoji="0" lang="hu-HU" sz="2800" b="1" i="0" u="none" strike="noStrike" kern="1200" cap="none" spc="0" normalizeH="0" baseline="0" noProof="0" dirty="0" smtClean="0">
                <a:ln>
                  <a:noFill/>
                </a:ln>
                <a:solidFill>
                  <a:schemeClr val="tx2"/>
                </a:solidFill>
                <a:effectLst/>
                <a:uLnTx/>
                <a:uFillTx/>
                <a:latin typeface="Constantia"/>
                <a:ea typeface="+mn-ea"/>
                <a:cs typeface="+mn-cs"/>
              </a:rPr>
              <a:t>Fogyatékosok sportja </a:t>
            </a:r>
          </a:p>
          <a:p>
            <a:pPr marL="914400" marR="0" lvl="2" indent="-246888" algn="l" defTabSz="914400" rtl="0" eaLnBrk="1" fontAlgn="auto" latinLnBrk="0" hangingPunct="1">
              <a:lnSpc>
                <a:spcPct val="100000"/>
              </a:lnSpc>
              <a:spcBef>
                <a:spcPct val="20000"/>
              </a:spcBef>
              <a:spcAft>
                <a:spcPts val="0"/>
              </a:spcAft>
              <a:buClr>
                <a:srgbClr val="009DD9"/>
              </a:buClr>
              <a:buSzPct val="70000"/>
              <a:buFont typeface="Wingdings 2"/>
              <a:buChar char=""/>
              <a:tabLst/>
              <a:defRPr/>
            </a:pPr>
            <a:r>
              <a:rPr kumimoji="0" lang="hu-HU" sz="2400" b="0" i="0" u="none" strike="noStrike" kern="1200" cap="none" spc="0" normalizeH="0" baseline="0" noProof="0" dirty="0" smtClean="0">
                <a:ln>
                  <a:noFill/>
                </a:ln>
                <a:solidFill>
                  <a:schemeClr val="tx2"/>
                </a:solidFill>
                <a:effectLst/>
                <a:uLnTx/>
                <a:uFillTx/>
                <a:latin typeface="Constantia"/>
                <a:ea typeface="+mn-ea"/>
                <a:cs typeface="+mn-cs"/>
              </a:rPr>
              <a:t>rehabilitáció, a rekreáció, a munkavégző képesség megőrzése illetve helyreállítása, valamint a társadalmi elfogadottság elősegítése</a:t>
            </a:r>
            <a:endParaRPr kumimoji="0" lang="hu-HU" sz="2800" b="0" i="0" u="none" strike="noStrike" kern="1200" cap="none" spc="0" normalizeH="0" baseline="0" noProof="0" dirty="0" smtClean="0">
              <a:ln>
                <a:noFill/>
              </a:ln>
              <a:solidFill>
                <a:schemeClr val="tx2"/>
              </a:solidFill>
              <a:effectLst/>
              <a:uLnTx/>
              <a:uFillTx/>
              <a:latin typeface="Constantia"/>
              <a:ea typeface="+mn-ea"/>
              <a:cs typeface="+mn-cs"/>
            </a:endParaRPr>
          </a:p>
          <a:p>
            <a:pPr marL="640080" marR="0" lvl="1" indent="-246888" algn="l" defTabSz="914400" rtl="0" eaLnBrk="1" fontAlgn="auto" latinLnBrk="0" hangingPunct="1">
              <a:lnSpc>
                <a:spcPct val="100000"/>
              </a:lnSpc>
              <a:spcBef>
                <a:spcPct val="20000"/>
              </a:spcBef>
              <a:spcAft>
                <a:spcPts val="0"/>
              </a:spcAft>
              <a:buClr>
                <a:srgbClr val="0F6FC6"/>
              </a:buClr>
              <a:buSzPct val="85000"/>
              <a:buFont typeface="Wingdings 2"/>
              <a:buChar char=""/>
              <a:tabLst/>
              <a:defRPr/>
            </a:pPr>
            <a:r>
              <a:rPr kumimoji="0" lang="hu-HU" sz="2800" b="1" i="0" u="none" strike="noStrike" kern="1200" cap="none" spc="0" normalizeH="0" baseline="0" noProof="0" dirty="0" smtClean="0">
                <a:ln>
                  <a:noFill/>
                </a:ln>
                <a:solidFill>
                  <a:schemeClr val="tx2"/>
                </a:solidFill>
                <a:effectLst/>
                <a:uLnTx/>
                <a:uFillTx/>
                <a:latin typeface="Constantia"/>
                <a:ea typeface="+mn-ea"/>
                <a:cs typeface="+mn-cs"/>
              </a:rPr>
              <a:t>Versenysport </a:t>
            </a:r>
          </a:p>
          <a:p>
            <a:pPr marL="914400" marR="0" lvl="2" indent="-246888" algn="l" defTabSz="914400" rtl="0" eaLnBrk="1" fontAlgn="auto" latinLnBrk="0" hangingPunct="1">
              <a:lnSpc>
                <a:spcPct val="100000"/>
              </a:lnSpc>
              <a:spcBef>
                <a:spcPct val="20000"/>
              </a:spcBef>
              <a:spcAft>
                <a:spcPts val="0"/>
              </a:spcAft>
              <a:buClr>
                <a:srgbClr val="009DD9"/>
              </a:buClr>
              <a:buSzPct val="70000"/>
              <a:buFont typeface="Wingdings 2"/>
              <a:buChar char=""/>
              <a:tabLst/>
              <a:defRPr/>
            </a:pPr>
            <a:r>
              <a:rPr kumimoji="0" lang="hu-HU" sz="2400" b="0" i="0" u="none" strike="noStrike" kern="1200" cap="none" spc="0" normalizeH="0" baseline="0" noProof="0" dirty="0" smtClean="0">
                <a:ln>
                  <a:noFill/>
                </a:ln>
                <a:solidFill>
                  <a:schemeClr val="tx2"/>
                </a:solidFill>
                <a:effectLst/>
                <a:uLnTx/>
                <a:uFillTx/>
                <a:latin typeface="Constantia"/>
                <a:ea typeface="+mn-ea"/>
                <a:cs typeface="+mn-cs"/>
              </a:rPr>
              <a:t>sportteljesítményt, a rekordok felállítását helyezik a középpontba, azonban sokrétű funkcióik révén kiemelt jelentőséggel bírnak a társadalom, a gazdaság, a politika és a diplomácia számára egyaránt </a:t>
            </a:r>
            <a:endParaRPr kumimoji="0" lang="hu-HU" sz="2400" b="0" i="0" u="none" strike="noStrike" kern="1200" cap="none" spc="0" normalizeH="0" baseline="0" noProof="0" dirty="0">
              <a:ln>
                <a:noFill/>
              </a:ln>
              <a:solidFill>
                <a:schemeClr val="tx2"/>
              </a:solidFill>
              <a:effectLst/>
              <a:uLnTx/>
              <a:uFillTx/>
              <a:latin typeface="Constantia"/>
              <a:ea typeface="+mn-ea"/>
              <a:cs typeface="+mn-cs"/>
            </a:endParaRPr>
          </a:p>
        </p:txBody>
      </p:sp>
      <p:sp>
        <p:nvSpPr>
          <p:cNvPr id="10" name="Ellipszis 9"/>
          <p:cNvSpPr/>
          <p:nvPr/>
        </p:nvSpPr>
        <p:spPr>
          <a:xfrm>
            <a:off x="179388" y="692696"/>
            <a:ext cx="5184576" cy="2232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3"/>
          <p:cNvSpPr>
            <a:spLocks noChangeArrowheads="1"/>
          </p:cNvSpPr>
          <p:nvPr/>
        </p:nvSpPr>
        <p:spPr bwMode="auto">
          <a:xfrm>
            <a:off x="5584279" y="5949280"/>
            <a:ext cx="2393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onstantia" pitchFamily="18" charset="0"/>
              </a:rPr>
              <a:t>(</a:t>
            </a:r>
            <a:r>
              <a:rPr lang="en-US" dirty="0" err="1">
                <a:latin typeface="Constantia" pitchFamily="18" charset="0"/>
              </a:rPr>
              <a:t>Nyerges</a:t>
            </a:r>
            <a:r>
              <a:rPr lang="en-US" dirty="0">
                <a:latin typeface="Constantia" pitchFamily="18" charset="0"/>
              </a:rPr>
              <a:t> – </a:t>
            </a:r>
            <a:r>
              <a:rPr lang="en-US" dirty="0" err="1">
                <a:latin typeface="Constantia" pitchFamily="18" charset="0"/>
              </a:rPr>
              <a:t>Laki</a:t>
            </a:r>
            <a:r>
              <a:rPr lang="en-US" dirty="0">
                <a:latin typeface="Constantia" pitchFamily="18" charset="0"/>
              </a:rPr>
              <a:t>, 2007)</a:t>
            </a:r>
          </a:p>
        </p:txBody>
      </p:sp>
    </p:spTree>
    <p:extLst>
      <p:ext uri="{BB962C8B-B14F-4D97-AF65-F5344CB8AC3E}">
        <p14:creationId xmlns:p14="http://schemas.microsoft.com/office/powerpoint/2010/main" val="2578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kern="0" dirty="0" smtClean="0">
                <a:solidFill>
                  <a:schemeClr val="tx2"/>
                </a:solidFill>
                <a:latin typeface="Times New Roman" pitchFamily="18" charset="0"/>
                <a:ea typeface="+mj-ea"/>
                <a:cs typeface="+mj-cs"/>
              </a:rPr>
              <a:t>FONTOS</a:t>
            </a:r>
            <a:endParaRPr lang="hu-HU" sz="4000" b="1" kern="0" dirty="0">
              <a:solidFill>
                <a:schemeClr val="tx2"/>
              </a:solidFill>
              <a:latin typeface="Times New Roman" pitchFamily="18" charset="0"/>
              <a:ea typeface="+mj-ea"/>
              <a:cs typeface="+mj-cs"/>
            </a:endParaRPr>
          </a:p>
        </p:txBody>
      </p:sp>
      <p:sp>
        <p:nvSpPr>
          <p:cNvPr id="7" name="Rectangle 3"/>
          <p:cNvSpPr txBox="1">
            <a:spLocks noChangeArrowheads="1"/>
          </p:cNvSpPr>
          <p:nvPr/>
        </p:nvSpPr>
        <p:spPr>
          <a:xfrm>
            <a:off x="0" y="1484313"/>
            <a:ext cx="8244408" cy="4530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endParaRPr lang="en-US" sz="2800" dirty="0" smtClean="0">
              <a:latin typeface="Arial" charset="0"/>
            </a:endParaRPr>
          </a:p>
          <a:p>
            <a:pPr lvl="1">
              <a:defRPr/>
            </a:pPr>
            <a:r>
              <a:rPr lang="hu-HU" dirty="0" smtClean="0">
                <a:latin typeface="Arial" charset="0"/>
              </a:rPr>
              <a:t>A CÉLOK tisztázása, meghatározása</a:t>
            </a:r>
          </a:p>
          <a:p>
            <a:pPr marL="457200" lvl="1" indent="0">
              <a:buNone/>
              <a:defRPr/>
            </a:pPr>
            <a:endParaRPr lang="en-US" dirty="0" smtClean="0">
              <a:latin typeface="Broadway" pitchFamily="82" charset="0"/>
            </a:endParaRPr>
          </a:p>
          <a:p>
            <a:pPr lvl="1">
              <a:defRPr/>
            </a:pPr>
            <a:r>
              <a:rPr lang="hu-HU" dirty="0">
                <a:latin typeface="Arial" charset="0"/>
              </a:rPr>
              <a:t>KINEK és MIÉRT csináljuk az </a:t>
            </a:r>
            <a:r>
              <a:rPr lang="hu-HU" dirty="0" smtClean="0">
                <a:latin typeface="Arial" charset="0"/>
              </a:rPr>
              <a:t>eseményt</a:t>
            </a:r>
          </a:p>
          <a:p>
            <a:pPr marL="457200" lvl="1" indent="0">
              <a:buNone/>
              <a:defRPr/>
            </a:pPr>
            <a:endParaRPr lang="hu-HU" dirty="0">
              <a:latin typeface="Broadway" pitchFamily="82" charset="0"/>
            </a:endParaRPr>
          </a:p>
          <a:p>
            <a:pPr lvl="1">
              <a:defRPr/>
            </a:pPr>
            <a:r>
              <a:rPr lang="hu-HU" dirty="0" smtClean="0">
                <a:latin typeface="Arial" charset="0"/>
              </a:rPr>
              <a:t>Az esemény misszióját, vízióját is meg kell határozni</a:t>
            </a:r>
          </a:p>
          <a:p>
            <a:pPr marL="457200" lvl="1" indent="0">
              <a:buNone/>
              <a:defRPr/>
            </a:pPr>
            <a:endParaRPr lang="en-US" dirty="0" smtClean="0">
              <a:latin typeface="Broadway" pitchFamily="82" charset="0"/>
            </a:endParaRPr>
          </a:p>
          <a:p>
            <a:pPr marL="457200" lvl="1" indent="0">
              <a:buNone/>
              <a:defRPr/>
            </a:pPr>
            <a:endParaRPr lang="en-US" dirty="0" smtClean="0">
              <a:latin typeface="Broadway" pitchFamily="82" charset="0"/>
            </a:endParaRPr>
          </a:p>
          <a:p>
            <a:pPr marL="457200" lvl="1" indent="0">
              <a:buNone/>
              <a:defRPr/>
            </a:pPr>
            <a:endParaRPr lang="en-US" dirty="0" smtClean="0">
              <a:latin typeface="Broadway" pitchFamily="82" charset="0"/>
            </a:endParaRPr>
          </a:p>
        </p:txBody>
      </p:sp>
    </p:spTree>
    <p:extLst>
      <p:ext uri="{BB962C8B-B14F-4D97-AF65-F5344CB8AC3E}">
        <p14:creationId xmlns:p14="http://schemas.microsoft.com/office/powerpoint/2010/main" val="331051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3528" y="2564904"/>
            <a:ext cx="8424936" cy="2969121"/>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bg2"/>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itchFamily="2" charset="2"/>
              <a:buNone/>
              <a:defRPr/>
            </a:pPr>
            <a:r>
              <a:rPr lang="en-GB" dirty="0" smtClean="0">
                <a:solidFill>
                  <a:schemeClr val="tx2"/>
                </a:solidFill>
              </a:rPr>
              <a:t>"I keep six honest serving-men</a:t>
            </a:r>
            <a:br>
              <a:rPr lang="en-GB" dirty="0" smtClean="0">
                <a:solidFill>
                  <a:schemeClr val="tx2"/>
                </a:solidFill>
              </a:rPr>
            </a:br>
            <a:r>
              <a:rPr lang="en-GB" dirty="0" smtClean="0">
                <a:solidFill>
                  <a:schemeClr val="tx2"/>
                </a:solidFill>
              </a:rPr>
              <a:t>(They taught me all I knew);</a:t>
            </a:r>
            <a:br>
              <a:rPr lang="en-GB" dirty="0" smtClean="0">
                <a:solidFill>
                  <a:schemeClr val="tx2"/>
                </a:solidFill>
              </a:rPr>
            </a:br>
            <a:r>
              <a:rPr lang="en-GB" dirty="0" smtClean="0">
                <a:solidFill>
                  <a:schemeClr val="tx2"/>
                </a:solidFill>
              </a:rPr>
              <a:t>Their names are</a:t>
            </a:r>
            <a:br>
              <a:rPr lang="en-GB" dirty="0" smtClean="0">
                <a:solidFill>
                  <a:schemeClr val="tx2"/>
                </a:solidFill>
              </a:rPr>
            </a:br>
            <a:r>
              <a:rPr lang="en-GB" b="1" dirty="0" smtClean="0">
                <a:solidFill>
                  <a:schemeClr val="tx2"/>
                </a:solidFill>
              </a:rPr>
              <a:t>What</a:t>
            </a:r>
            <a:r>
              <a:rPr lang="en-GB" dirty="0" smtClean="0">
                <a:solidFill>
                  <a:schemeClr val="tx2"/>
                </a:solidFill>
              </a:rPr>
              <a:t> and </a:t>
            </a:r>
            <a:r>
              <a:rPr lang="en-GB" b="1" dirty="0" smtClean="0">
                <a:solidFill>
                  <a:schemeClr val="tx2"/>
                </a:solidFill>
              </a:rPr>
              <a:t>Why</a:t>
            </a:r>
            <a:r>
              <a:rPr lang="en-GB" dirty="0" smtClean="0">
                <a:solidFill>
                  <a:schemeClr val="tx2"/>
                </a:solidFill>
              </a:rPr>
              <a:t> and </a:t>
            </a:r>
            <a:r>
              <a:rPr lang="en-GB" b="1" dirty="0" smtClean="0">
                <a:solidFill>
                  <a:schemeClr val="tx2"/>
                </a:solidFill>
              </a:rPr>
              <a:t>When</a:t>
            </a:r>
            <a:r>
              <a:rPr lang="en-GB" dirty="0" smtClean="0">
                <a:solidFill>
                  <a:schemeClr val="tx2"/>
                </a:solidFill>
              </a:rPr>
              <a:t> </a:t>
            </a:r>
            <a:br>
              <a:rPr lang="en-GB" dirty="0" smtClean="0">
                <a:solidFill>
                  <a:schemeClr val="tx2"/>
                </a:solidFill>
              </a:rPr>
            </a:br>
            <a:r>
              <a:rPr lang="en-GB" dirty="0" smtClean="0">
                <a:solidFill>
                  <a:schemeClr val="tx2"/>
                </a:solidFill>
              </a:rPr>
              <a:t>And </a:t>
            </a:r>
            <a:r>
              <a:rPr lang="en-GB" b="1" dirty="0" smtClean="0">
                <a:solidFill>
                  <a:schemeClr val="tx2"/>
                </a:solidFill>
              </a:rPr>
              <a:t>How</a:t>
            </a:r>
            <a:r>
              <a:rPr lang="en-GB" dirty="0" smtClean="0">
                <a:solidFill>
                  <a:schemeClr val="tx2"/>
                </a:solidFill>
              </a:rPr>
              <a:t> and </a:t>
            </a:r>
            <a:r>
              <a:rPr lang="en-GB" b="1" dirty="0" smtClean="0">
                <a:solidFill>
                  <a:schemeClr val="tx2"/>
                </a:solidFill>
              </a:rPr>
              <a:t>Where</a:t>
            </a:r>
            <a:r>
              <a:rPr lang="en-GB" dirty="0" smtClean="0">
                <a:solidFill>
                  <a:schemeClr val="tx2"/>
                </a:solidFill>
              </a:rPr>
              <a:t> and </a:t>
            </a:r>
            <a:r>
              <a:rPr lang="en-GB" b="1" dirty="0" smtClean="0">
                <a:solidFill>
                  <a:schemeClr val="tx2"/>
                </a:solidFill>
              </a:rPr>
              <a:t>Who</a:t>
            </a:r>
            <a:r>
              <a:rPr lang="en-GB" dirty="0" smtClean="0">
                <a:solidFill>
                  <a:schemeClr val="tx2"/>
                </a:solidFill>
              </a:rPr>
              <a:t>"</a:t>
            </a:r>
          </a:p>
        </p:txBody>
      </p:sp>
      <p:sp>
        <p:nvSpPr>
          <p:cNvPr id="6" name="Rectangle 2"/>
          <p:cNvSpPr txBox="1">
            <a:spLocks noChangeArrowheads="1"/>
          </p:cNvSpPr>
          <p:nvPr/>
        </p:nvSpPr>
        <p:spPr>
          <a:xfrm>
            <a:off x="336501" y="15652"/>
            <a:ext cx="6419850" cy="1258888"/>
          </a:xfrm>
          <a:prstGeom prst="rect">
            <a:avLst/>
          </a:prstGeom>
        </p:spPr>
        <p:txBody>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defRPr/>
            </a:pPr>
            <a:r>
              <a:rPr lang="en-GB" dirty="0" smtClean="0">
                <a:solidFill>
                  <a:srgbClr val="002060"/>
                </a:solidFill>
              </a:rPr>
              <a:t>Rudyard Kipling</a:t>
            </a:r>
            <a:endParaRPr lang="hu-HU" dirty="0" smtClean="0">
              <a:solidFill>
                <a:srgbClr val="002060"/>
              </a:solidFill>
            </a:endParaRPr>
          </a:p>
          <a:p>
            <a:pPr>
              <a:defRPr/>
            </a:pPr>
            <a:r>
              <a:rPr lang="hu-HU" sz="1800" dirty="0">
                <a:solidFill>
                  <a:srgbClr val="002060"/>
                </a:solidFill>
              </a:rPr>
              <a:t> </a:t>
            </a:r>
            <a:r>
              <a:rPr lang="hu-HU" sz="1800" dirty="0" err="1" smtClean="0">
                <a:solidFill>
                  <a:srgbClr val="002060"/>
                </a:solidFill>
              </a:rPr>
              <a:t>Just</a:t>
            </a:r>
            <a:r>
              <a:rPr lang="hu-HU" sz="1800" dirty="0" smtClean="0">
                <a:solidFill>
                  <a:srgbClr val="002060"/>
                </a:solidFill>
              </a:rPr>
              <a:t> </a:t>
            </a:r>
            <a:r>
              <a:rPr lang="hu-HU" sz="1800" dirty="0" err="1">
                <a:solidFill>
                  <a:srgbClr val="002060"/>
                </a:solidFill>
              </a:rPr>
              <a:t>So</a:t>
            </a:r>
            <a:r>
              <a:rPr lang="hu-HU" sz="1800" dirty="0">
                <a:solidFill>
                  <a:srgbClr val="002060"/>
                </a:solidFill>
              </a:rPr>
              <a:t> </a:t>
            </a:r>
            <a:r>
              <a:rPr lang="hu-HU" sz="1800" dirty="0" err="1" smtClean="0">
                <a:solidFill>
                  <a:srgbClr val="002060"/>
                </a:solidFill>
              </a:rPr>
              <a:t>Stories</a:t>
            </a:r>
            <a:r>
              <a:rPr lang="hu-HU" sz="1800" dirty="0" smtClean="0">
                <a:solidFill>
                  <a:srgbClr val="002060"/>
                </a:solidFill>
              </a:rPr>
              <a:t> </a:t>
            </a:r>
            <a:r>
              <a:rPr lang="hu-HU" sz="1800" dirty="0">
                <a:solidFill>
                  <a:srgbClr val="002060"/>
                </a:solidFill>
              </a:rPr>
              <a:t>(</a:t>
            </a:r>
            <a:r>
              <a:rPr lang="hu-HU" sz="1800" dirty="0" smtClean="0">
                <a:solidFill>
                  <a:srgbClr val="002060"/>
                </a:solidFill>
              </a:rPr>
              <a:t>1902)  </a:t>
            </a:r>
            <a:r>
              <a:rPr lang="hu-HU" sz="1800" dirty="0">
                <a:solidFill>
                  <a:srgbClr val="002060"/>
                </a:solidFill>
              </a:rPr>
              <a:t>- </a:t>
            </a:r>
            <a:r>
              <a:rPr lang="hu-HU" sz="1800" dirty="0" smtClean="0">
                <a:solidFill>
                  <a:srgbClr val="002060"/>
                </a:solidFill>
              </a:rPr>
              <a:t>„</a:t>
            </a:r>
            <a:r>
              <a:rPr lang="en-GB" sz="1800" dirty="0" smtClean="0">
                <a:solidFill>
                  <a:srgbClr val="002060"/>
                </a:solidFill>
              </a:rPr>
              <a:t>The </a:t>
            </a:r>
            <a:r>
              <a:rPr lang="en-GB" sz="1800" dirty="0">
                <a:solidFill>
                  <a:srgbClr val="002060"/>
                </a:solidFill>
              </a:rPr>
              <a:t>Elephant's </a:t>
            </a:r>
            <a:r>
              <a:rPr lang="en-GB" sz="1800" dirty="0" smtClean="0">
                <a:solidFill>
                  <a:srgbClr val="002060"/>
                </a:solidFill>
              </a:rPr>
              <a:t>Child</a:t>
            </a:r>
            <a:r>
              <a:rPr lang="hu-HU" sz="1800" dirty="0" smtClean="0">
                <a:solidFill>
                  <a:srgbClr val="002060"/>
                </a:solidFill>
              </a:rPr>
              <a:t>”</a:t>
            </a:r>
            <a:endParaRPr lang="en-GB" sz="1800" dirty="0" smtClean="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16632"/>
            <a:ext cx="259678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15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kern="0" dirty="0" smtClean="0">
                <a:solidFill>
                  <a:schemeClr val="tx2"/>
                </a:solidFill>
                <a:latin typeface="Times New Roman" pitchFamily="18" charset="0"/>
                <a:ea typeface="+mj-ea"/>
                <a:cs typeface="+mj-cs"/>
              </a:rPr>
              <a:t>Az esemény struktúrája</a:t>
            </a:r>
            <a:endParaRPr lang="hu-HU" sz="4000" b="1" kern="0" dirty="0">
              <a:solidFill>
                <a:schemeClr val="tx2"/>
              </a:solidFill>
              <a:latin typeface="Times New Roman" pitchFamily="18" charset="0"/>
              <a:ea typeface="+mj-ea"/>
              <a:cs typeface="+mj-cs"/>
            </a:endParaRPr>
          </a:p>
        </p:txBody>
      </p:sp>
      <p:sp>
        <p:nvSpPr>
          <p:cNvPr id="6" name="Rectangle 3"/>
          <p:cNvSpPr txBox="1">
            <a:spLocks noChangeArrowheads="1"/>
          </p:cNvSpPr>
          <p:nvPr/>
        </p:nvSpPr>
        <p:spPr>
          <a:xfrm>
            <a:off x="179388" y="1097260"/>
            <a:ext cx="8964612" cy="52114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defRPr/>
            </a:pPr>
            <a:r>
              <a:rPr lang="hu-HU" sz="2800" b="1" dirty="0" smtClean="0">
                <a:latin typeface="Arial" charset="0"/>
              </a:rPr>
              <a:t>Ki vesz részt a tervezésben?</a:t>
            </a:r>
          </a:p>
          <a:p>
            <a:pPr>
              <a:lnSpc>
                <a:spcPct val="200000"/>
              </a:lnSpc>
              <a:defRPr/>
            </a:pPr>
            <a:r>
              <a:rPr lang="hu-HU" sz="2800" b="1" dirty="0" smtClean="0">
                <a:latin typeface="Arial" charset="0"/>
              </a:rPr>
              <a:t>Ki vesz részt </a:t>
            </a:r>
            <a:r>
              <a:rPr lang="hu-HU" sz="2800" b="1" dirty="0">
                <a:latin typeface="Arial" charset="0"/>
              </a:rPr>
              <a:t>a kivitelezésben?</a:t>
            </a:r>
            <a:endParaRPr lang="hu-HU" sz="2800" b="1" dirty="0" smtClean="0">
              <a:latin typeface="Arial" charset="0"/>
            </a:endParaRPr>
          </a:p>
          <a:p>
            <a:pPr>
              <a:lnSpc>
                <a:spcPct val="200000"/>
              </a:lnSpc>
              <a:defRPr/>
            </a:pPr>
            <a:r>
              <a:rPr lang="hu-HU" sz="2800" b="1" dirty="0" smtClean="0">
                <a:latin typeface="Arial" charset="0"/>
              </a:rPr>
              <a:t>Ki vesz részt </a:t>
            </a:r>
            <a:r>
              <a:rPr lang="hu-HU" sz="2800" b="1" dirty="0">
                <a:latin typeface="Arial" charset="0"/>
              </a:rPr>
              <a:t>az ellenőrzésben?</a:t>
            </a:r>
            <a:endParaRPr lang="hu-HU" sz="2800" b="1" dirty="0" smtClean="0">
              <a:latin typeface="Arial" charset="0"/>
            </a:endParaRPr>
          </a:p>
          <a:p>
            <a:pPr>
              <a:lnSpc>
                <a:spcPct val="200000"/>
              </a:lnSpc>
              <a:defRPr/>
            </a:pPr>
            <a:r>
              <a:rPr lang="hu-HU" sz="2800" b="1" dirty="0" smtClean="0">
                <a:latin typeface="Arial" charset="0"/>
              </a:rPr>
              <a:t>Ki vesz részt </a:t>
            </a:r>
            <a:r>
              <a:rPr lang="hu-HU" sz="2800" b="1" dirty="0">
                <a:latin typeface="Arial" charset="0"/>
              </a:rPr>
              <a:t>a </a:t>
            </a:r>
            <a:r>
              <a:rPr lang="hu-HU" sz="2800" b="1" dirty="0" smtClean="0">
                <a:latin typeface="Arial" charset="0"/>
              </a:rPr>
              <a:t>PR-ban</a:t>
            </a:r>
            <a:r>
              <a:rPr lang="hu-HU" sz="2800" b="1" dirty="0">
                <a:latin typeface="Arial" charset="0"/>
              </a:rPr>
              <a:t>?</a:t>
            </a:r>
            <a:endParaRPr lang="hu-HU" sz="2800" b="1" dirty="0" smtClean="0">
              <a:latin typeface="Arial" charset="0"/>
            </a:endParaRPr>
          </a:p>
          <a:p>
            <a:pPr>
              <a:lnSpc>
                <a:spcPct val="200000"/>
              </a:lnSpc>
              <a:defRPr/>
            </a:pPr>
            <a:r>
              <a:rPr lang="hu-HU" sz="2800" b="1" dirty="0" smtClean="0">
                <a:latin typeface="Arial" charset="0"/>
              </a:rPr>
              <a:t>Ki a döntéshozó?</a:t>
            </a:r>
            <a:endParaRPr lang="en-US" sz="2800" b="1" dirty="0" smtClean="0">
              <a:latin typeface="Broadway" pitchFamily="82" charset="0"/>
            </a:endParaRPr>
          </a:p>
        </p:txBody>
      </p:sp>
    </p:spTree>
    <p:extLst>
      <p:ext uri="{BB962C8B-B14F-4D97-AF65-F5344CB8AC3E}">
        <p14:creationId xmlns:p14="http://schemas.microsoft.com/office/powerpoint/2010/main" val="425064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kern="0" dirty="0" smtClean="0">
                <a:solidFill>
                  <a:schemeClr val="tx2"/>
                </a:solidFill>
                <a:latin typeface="Times New Roman" pitchFamily="18" charset="0"/>
                <a:ea typeface="+mj-ea"/>
                <a:cs typeface="+mj-cs"/>
              </a:rPr>
              <a:t>Költségvetés</a:t>
            </a:r>
            <a:endParaRPr lang="hu-HU" sz="4000" b="1" kern="0" dirty="0">
              <a:solidFill>
                <a:schemeClr val="tx2"/>
              </a:solidFill>
              <a:latin typeface="Times New Roman" pitchFamily="18" charset="0"/>
              <a:ea typeface="+mj-ea"/>
              <a:cs typeface="+mj-cs"/>
            </a:endParaRPr>
          </a:p>
        </p:txBody>
      </p:sp>
      <p:sp>
        <p:nvSpPr>
          <p:cNvPr id="6" name="Rectangle 3"/>
          <p:cNvSpPr txBox="1">
            <a:spLocks noChangeArrowheads="1"/>
          </p:cNvSpPr>
          <p:nvPr/>
        </p:nvSpPr>
        <p:spPr>
          <a:xfrm>
            <a:off x="0" y="1309464"/>
            <a:ext cx="83820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defRPr/>
            </a:pPr>
            <a:r>
              <a:rPr lang="hu-HU" sz="3200" dirty="0" smtClean="0">
                <a:latin typeface="Arial" charset="0"/>
              </a:rPr>
              <a:t>Önfinanszírozó esemény</a:t>
            </a:r>
            <a:endParaRPr lang="en-US" sz="3200" dirty="0" smtClean="0">
              <a:latin typeface="Arial" charset="0"/>
            </a:endParaRPr>
          </a:p>
          <a:p>
            <a:pPr lvl="3">
              <a:defRPr/>
            </a:pPr>
            <a:r>
              <a:rPr lang="hu-HU" sz="2800" dirty="0" smtClean="0">
                <a:latin typeface="Arial" charset="0"/>
              </a:rPr>
              <a:t>A bevételek és kiadások meghatározása</a:t>
            </a:r>
            <a:endParaRPr lang="en-US" sz="2800" dirty="0" smtClean="0">
              <a:latin typeface="Broadway" pitchFamily="82" charset="0"/>
            </a:endParaRPr>
          </a:p>
          <a:p>
            <a:pPr lvl="3">
              <a:defRPr/>
            </a:pPr>
            <a:r>
              <a:rPr lang="hu-HU" sz="2800" dirty="0" smtClean="0">
                <a:latin typeface="Arial" charset="0"/>
              </a:rPr>
              <a:t>Fedezeti pont </a:t>
            </a:r>
            <a:endParaRPr lang="en-US" sz="2800" dirty="0" smtClean="0">
              <a:latin typeface="Arial" charset="0"/>
            </a:endParaRPr>
          </a:p>
          <a:p>
            <a:pPr lvl="3">
              <a:defRPr/>
            </a:pPr>
            <a:r>
              <a:rPr lang="hu-HU" sz="2800" dirty="0" smtClean="0">
                <a:latin typeface="Arial" charset="0"/>
              </a:rPr>
              <a:t>Egy vendégre eső költség kiszámítása</a:t>
            </a:r>
            <a:r>
              <a:rPr lang="en-US" sz="2800" dirty="0" smtClean="0">
                <a:latin typeface="Broadway" pitchFamily="82" charset="0"/>
              </a:rPr>
              <a:t> </a:t>
            </a:r>
            <a:endParaRPr lang="hu-HU" sz="2800" dirty="0" smtClean="0">
              <a:latin typeface="Broadway" pitchFamily="82" charset="0"/>
            </a:endParaRPr>
          </a:p>
          <a:p>
            <a:pPr lvl="3">
              <a:defRPr/>
            </a:pPr>
            <a:endParaRPr lang="en-US" sz="2800" dirty="0" smtClean="0">
              <a:latin typeface="Broadway" pitchFamily="82" charset="0"/>
            </a:endParaRPr>
          </a:p>
          <a:p>
            <a:pPr lvl="2">
              <a:defRPr/>
            </a:pPr>
            <a:r>
              <a:rPr lang="hu-HU" sz="3200" dirty="0" smtClean="0">
                <a:latin typeface="Arial" charset="0"/>
              </a:rPr>
              <a:t>Támogatott esemény</a:t>
            </a:r>
            <a:endParaRPr lang="en-US" sz="3200" dirty="0" smtClean="0">
              <a:latin typeface="Broadway" pitchFamily="82" charset="0"/>
            </a:endParaRPr>
          </a:p>
          <a:p>
            <a:pPr lvl="3">
              <a:defRPr/>
            </a:pPr>
            <a:r>
              <a:rPr lang="hu-HU" sz="2800" dirty="0" smtClean="0">
                <a:latin typeface="Arial" charset="0"/>
              </a:rPr>
              <a:t>Nincs bevételi kényszer</a:t>
            </a:r>
            <a:endParaRPr lang="en-US" sz="2800" dirty="0" smtClean="0">
              <a:latin typeface="Arial" charset="0"/>
            </a:endParaRPr>
          </a:p>
          <a:p>
            <a:pPr lvl="3">
              <a:defRPr/>
            </a:pPr>
            <a:r>
              <a:rPr lang="hu-HU" sz="2800" dirty="0" smtClean="0">
                <a:latin typeface="Arial" charset="0"/>
              </a:rPr>
              <a:t>Ki és miért finanszírozza az eseményt?</a:t>
            </a:r>
            <a:endParaRPr lang="en-US" dirty="0" smtClean="0"/>
          </a:p>
        </p:txBody>
      </p:sp>
    </p:spTree>
    <p:extLst>
      <p:ext uri="{BB962C8B-B14F-4D97-AF65-F5344CB8AC3E}">
        <p14:creationId xmlns:p14="http://schemas.microsoft.com/office/powerpoint/2010/main" val="1660624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60648"/>
            <a:ext cx="7056908"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Tervezés</a:t>
            </a:r>
          </a:p>
        </p:txBody>
      </p:sp>
      <p:sp>
        <p:nvSpPr>
          <p:cNvPr id="6" name="Rectangle 3"/>
          <p:cNvSpPr txBox="1">
            <a:spLocks noChangeArrowheads="1"/>
          </p:cNvSpPr>
          <p:nvPr/>
        </p:nvSpPr>
        <p:spPr>
          <a:xfrm>
            <a:off x="179389" y="2132856"/>
            <a:ext cx="7848996" cy="41155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hu-HU" dirty="0" smtClean="0">
                <a:latin typeface="Arial" charset="0"/>
              </a:rPr>
              <a:t>Fontos ismerni a célokat, és a megvalósíthatóság módját</a:t>
            </a:r>
          </a:p>
          <a:p>
            <a:pPr>
              <a:defRPr/>
            </a:pPr>
            <a:r>
              <a:rPr lang="hu-HU" dirty="0" smtClean="0">
                <a:latin typeface="Arial" charset="0"/>
              </a:rPr>
              <a:t>A folyamatosság a tervezésben is fontos, </a:t>
            </a:r>
            <a:r>
              <a:rPr lang="hu-HU" dirty="0" err="1" smtClean="0">
                <a:latin typeface="Arial" charset="0"/>
              </a:rPr>
              <a:t>up-to-date</a:t>
            </a:r>
            <a:r>
              <a:rPr lang="hu-HU" dirty="0" smtClean="0">
                <a:latin typeface="Arial" charset="0"/>
              </a:rPr>
              <a:t> legyen  minden</a:t>
            </a:r>
            <a:endParaRPr lang="en-US" dirty="0" smtClean="0">
              <a:latin typeface="Broadway" pitchFamily="82" charset="0"/>
            </a:endParaRPr>
          </a:p>
          <a:p>
            <a:pPr lvl="2">
              <a:defRPr/>
            </a:pPr>
            <a:r>
              <a:rPr lang="hu-HU" dirty="0" smtClean="0">
                <a:latin typeface="Arial" charset="0"/>
              </a:rPr>
              <a:t>Esemény munkaterv/Időbeosztás (WBS)</a:t>
            </a:r>
            <a:endParaRPr lang="en-US" dirty="0" smtClean="0">
              <a:latin typeface="Broadway" pitchFamily="82" charset="0"/>
            </a:endParaRPr>
          </a:p>
          <a:p>
            <a:pPr lvl="2">
              <a:defRPr/>
            </a:pPr>
            <a:r>
              <a:rPr lang="hu-HU" dirty="0">
                <a:latin typeface="Arial" charset="0"/>
              </a:rPr>
              <a:t>Biztonsági terv</a:t>
            </a:r>
            <a:endParaRPr lang="en-US" dirty="0">
              <a:latin typeface="Broadway" pitchFamily="82" charset="0"/>
            </a:endParaRPr>
          </a:p>
          <a:p>
            <a:pPr lvl="2">
              <a:defRPr/>
            </a:pPr>
            <a:r>
              <a:rPr lang="hu-HU" dirty="0" smtClean="0">
                <a:latin typeface="Arial" charset="0"/>
              </a:rPr>
              <a:t>Kommunikációs terv</a:t>
            </a:r>
          </a:p>
          <a:p>
            <a:pPr lvl="2">
              <a:defRPr/>
            </a:pPr>
            <a:r>
              <a:rPr lang="hu-HU" dirty="0" smtClean="0">
                <a:latin typeface="Arial" charset="0"/>
              </a:rPr>
              <a:t>Szponzorációs terv</a:t>
            </a:r>
            <a:endParaRPr lang="en-US" dirty="0" smtClean="0">
              <a:latin typeface="Broadway" pitchFamily="82" charset="0"/>
            </a:endParaRPr>
          </a:p>
          <a:p>
            <a:pPr lvl="1">
              <a:buFontTx/>
              <a:buNone/>
              <a:defRPr/>
            </a:pPr>
            <a:endParaRPr lang="en-US" dirty="0" smtClean="0">
              <a:latin typeface="Broadway" pitchFamily="82" charset="0"/>
            </a:endParaRP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7" y="0"/>
            <a:ext cx="3030716" cy="23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325236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kern="0" dirty="0" smtClean="0">
                <a:solidFill>
                  <a:schemeClr val="tx2"/>
                </a:solidFill>
                <a:latin typeface="Times New Roman" pitchFamily="18" charset="0"/>
                <a:ea typeface="+mj-ea"/>
                <a:cs typeface="+mj-cs"/>
              </a:rPr>
              <a:t>Kommunikáció az eseményen</a:t>
            </a:r>
            <a:endParaRPr lang="hu-HU" sz="4000" b="1" kern="0" dirty="0">
              <a:solidFill>
                <a:schemeClr val="tx2"/>
              </a:solidFill>
              <a:latin typeface="Times New Roman" pitchFamily="18" charset="0"/>
              <a:ea typeface="+mj-ea"/>
              <a:cs typeface="+mj-cs"/>
            </a:endParaRPr>
          </a:p>
        </p:txBody>
      </p:sp>
      <p:sp>
        <p:nvSpPr>
          <p:cNvPr id="6" name="Content Placeholder 2"/>
          <p:cNvSpPr txBox="1">
            <a:spLocks/>
          </p:cNvSpPr>
          <p:nvPr/>
        </p:nvSpPr>
        <p:spPr>
          <a:xfrm>
            <a:off x="323528" y="1274539"/>
            <a:ext cx="8229600" cy="4530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hu-HU" sz="3600" dirty="0" smtClean="0"/>
              <a:t>Teljesnek és állandónak kell lennie</a:t>
            </a:r>
            <a:endParaRPr lang="en-US" sz="3600" dirty="0" smtClean="0"/>
          </a:p>
          <a:p>
            <a:pPr lvl="1">
              <a:defRPr/>
            </a:pPr>
            <a:r>
              <a:rPr lang="hu-HU" sz="3200" dirty="0" smtClean="0"/>
              <a:t>Hangos bemondás</a:t>
            </a:r>
          </a:p>
          <a:p>
            <a:pPr lvl="1">
              <a:defRPr/>
            </a:pPr>
            <a:r>
              <a:rPr lang="hu-HU" sz="3200" dirty="0" smtClean="0"/>
              <a:t>Eligazító táblák</a:t>
            </a:r>
          </a:p>
          <a:p>
            <a:pPr lvl="1">
              <a:defRPr/>
            </a:pPr>
            <a:r>
              <a:rPr lang="hu-HU" sz="3200" dirty="0" smtClean="0"/>
              <a:t>Információs pult </a:t>
            </a:r>
          </a:p>
          <a:p>
            <a:pPr lvl="1">
              <a:defRPr/>
            </a:pPr>
            <a:r>
              <a:rPr lang="hu-HU" sz="3200" dirty="0" smtClean="0"/>
              <a:t>Mobil és vezetékes telefonok</a:t>
            </a:r>
            <a:endParaRPr lang="en-US" sz="3200" dirty="0" smtClean="0"/>
          </a:p>
          <a:p>
            <a:pPr lvl="1">
              <a:defRPr/>
            </a:pPr>
            <a:r>
              <a:rPr lang="hu-HU" sz="3200" dirty="0" smtClean="0"/>
              <a:t>Csipogók</a:t>
            </a:r>
            <a:endParaRPr lang="en-US" sz="3200" dirty="0" smtClean="0"/>
          </a:p>
          <a:p>
            <a:pPr lvl="1">
              <a:defRPr/>
            </a:pPr>
            <a:r>
              <a:rPr lang="hu-HU" sz="3200" dirty="0" smtClean="0"/>
              <a:t>Fax elérés</a:t>
            </a:r>
          </a:p>
          <a:p>
            <a:pPr lvl="1">
              <a:defRPr/>
            </a:pPr>
            <a:r>
              <a:rPr lang="hu-HU" sz="3200" dirty="0" smtClean="0"/>
              <a:t>Internet hozzáférés</a:t>
            </a:r>
            <a:endParaRPr lang="en-US" sz="3200" dirty="0" smtClean="0"/>
          </a:p>
          <a:p>
            <a:pPr lvl="1">
              <a:buFontTx/>
              <a:buNone/>
              <a:defRPr/>
            </a:pPr>
            <a:endParaRPr lang="en-US" sz="3200" dirty="0" smtClean="0"/>
          </a:p>
        </p:txBody>
      </p:sp>
    </p:spTree>
    <p:extLst>
      <p:ext uri="{BB962C8B-B14F-4D97-AF65-F5344CB8AC3E}">
        <p14:creationId xmlns:p14="http://schemas.microsoft.com/office/powerpoint/2010/main" val="797816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0176"/>
            <a:ext cx="8640762" cy="1104568"/>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a:t>
            </a:r>
            <a:r>
              <a:rPr lang="hu-HU" sz="4000" b="1" kern="0" dirty="0" smtClean="0">
                <a:solidFill>
                  <a:schemeClr val="tx2"/>
                </a:solidFill>
                <a:latin typeface="Times New Roman" pitchFamily="18" charset="0"/>
                <a:ea typeface="+mj-ea"/>
                <a:cs typeface="+mj-cs"/>
              </a:rPr>
              <a:t>sporttörvény alapján</a:t>
            </a:r>
            <a:endParaRPr lang="hu-HU" sz="4000" b="1" kern="0" dirty="0">
              <a:solidFill>
                <a:schemeClr val="tx2"/>
              </a:solidFill>
              <a:latin typeface="Times New Roman" pitchFamily="18" charset="0"/>
              <a:ea typeface="+mj-ea"/>
              <a:cs typeface="+mj-cs"/>
            </a:endParaRPr>
          </a:p>
        </p:txBody>
      </p:sp>
      <p:sp>
        <p:nvSpPr>
          <p:cNvPr id="4" name="Tartalom helye 2"/>
          <p:cNvSpPr txBox="1">
            <a:spLocks/>
          </p:cNvSpPr>
          <p:nvPr/>
        </p:nvSpPr>
        <p:spPr>
          <a:xfrm>
            <a:off x="384969" y="1700808"/>
            <a:ext cx="8229600" cy="4525963"/>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bg2"/>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hu-HU" dirty="0" smtClean="0">
                <a:solidFill>
                  <a:schemeClr val="tx1"/>
                </a:solidFill>
              </a:rPr>
              <a:t>„a </a:t>
            </a:r>
            <a:r>
              <a:rPr lang="hu-HU" b="1" i="1" dirty="0" smtClean="0">
                <a:solidFill>
                  <a:schemeClr val="tx1"/>
                </a:solidFill>
              </a:rPr>
              <a:t>sporttevékenység</a:t>
            </a:r>
            <a:r>
              <a:rPr lang="hu-HU" dirty="0" smtClean="0">
                <a:solidFill>
                  <a:schemeClr val="tx1"/>
                </a:solidFill>
              </a:rPr>
              <a:t> meghatározott szabályok szerint a szabadidő eltöltéseként vagy hivatásszerűen végzett testedzés, illetve szellemi gyakorlat, amely a fizikai, illetve szellemi erőnlét fejlesztését, illetve megtartását szolgálja”</a:t>
            </a:r>
          </a:p>
        </p:txBody>
      </p:sp>
    </p:spTree>
    <p:extLst>
      <p:ext uri="{BB962C8B-B14F-4D97-AF65-F5344CB8AC3E}">
        <p14:creationId xmlns:p14="http://schemas.microsoft.com/office/powerpoint/2010/main" val="700119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1628800"/>
            <a:ext cx="8676456" cy="46910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defRPr/>
            </a:pPr>
            <a:r>
              <a:rPr lang="hu-HU" dirty="0" smtClean="0">
                <a:latin typeface="Arial" charset="0"/>
              </a:rPr>
              <a:t>Előre nem látott eseményterv (eső)</a:t>
            </a:r>
          </a:p>
          <a:p>
            <a:pPr>
              <a:lnSpc>
                <a:spcPct val="150000"/>
              </a:lnSpc>
              <a:defRPr/>
            </a:pPr>
            <a:r>
              <a:rPr lang="hu-HU" dirty="0" smtClean="0">
                <a:latin typeface="Arial" charset="0"/>
              </a:rPr>
              <a:t>Az összes lehetséges rossz számba vétele</a:t>
            </a:r>
          </a:p>
          <a:p>
            <a:pPr>
              <a:lnSpc>
                <a:spcPct val="150000"/>
              </a:lnSpc>
              <a:defRPr/>
            </a:pPr>
            <a:r>
              <a:rPr lang="hu-HU" dirty="0" smtClean="0">
                <a:latin typeface="Arial" charset="0"/>
              </a:rPr>
              <a:t>A döntési folyamat meghatározása és a döntésképes személy kijelölése </a:t>
            </a:r>
            <a:endParaRPr lang="en-US" dirty="0" smtClean="0">
              <a:latin typeface="Broadway" pitchFamily="82" charset="0"/>
            </a:endParaRPr>
          </a:p>
        </p:txBody>
      </p:sp>
      <p:sp>
        <p:nvSpPr>
          <p:cNvPr id="7" name="Rectangle 2"/>
          <p:cNvSpPr txBox="1">
            <a:spLocks noChangeArrowheads="1"/>
          </p:cNvSpPr>
          <p:nvPr/>
        </p:nvSpPr>
        <p:spPr>
          <a:xfrm>
            <a:off x="0" y="116632"/>
            <a:ext cx="9144000" cy="1143000"/>
          </a:xfrm>
          <a:prstGeom prst="rect">
            <a:avLst/>
          </a:prstGeom>
        </p:spPr>
        <p:txBody>
          <a:bodyPr lIns="92075" tIns="46038" rIns="92075" bIns="46038" anchor="ctr"/>
          <a:lstStyle>
            <a:lvl1pPr algn="ctr" defTabSz="914400" rtl="0" eaLnBrk="1" latinLnBrk="0" hangingPunct="1">
              <a:spcBef>
                <a:spcPct val="0"/>
              </a:spcBef>
              <a:buNone/>
              <a:defRPr sz="4000" b="1" kern="1200">
                <a:solidFill>
                  <a:schemeClr val="tx1"/>
                </a:solidFill>
                <a:latin typeface="+mj-lt"/>
                <a:ea typeface="+mj-ea"/>
                <a:cs typeface="+mj-cs"/>
              </a:defRPr>
            </a:lvl1pPr>
          </a:lstStyle>
          <a:p>
            <a:pPr>
              <a:defRPr/>
            </a:pPr>
            <a:r>
              <a:rPr lang="hu-HU" smtClean="0"/>
              <a:t>Probléma menedzsment</a:t>
            </a:r>
            <a:endParaRPr lang="en-US" dirty="0" smtClean="0"/>
          </a:p>
        </p:txBody>
      </p:sp>
    </p:spTree>
    <p:extLst>
      <p:ext uri="{BB962C8B-B14F-4D97-AF65-F5344CB8AC3E}">
        <p14:creationId xmlns:p14="http://schemas.microsoft.com/office/powerpoint/2010/main" val="2116436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Értékelés</a:t>
            </a:r>
          </a:p>
        </p:txBody>
      </p:sp>
      <p:sp>
        <p:nvSpPr>
          <p:cNvPr id="6" name="Rectangle 3"/>
          <p:cNvSpPr txBox="1">
            <a:spLocks noChangeArrowheads="1"/>
          </p:cNvSpPr>
          <p:nvPr/>
        </p:nvSpPr>
        <p:spPr>
          <a:xfrm>
            <a:off x="179512" y="1124744"/>
            <a:ext cx="8820472" cy="46874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hu-HU" dirty="0" smtClean="0">
                <a:latin typeface="Arial" charset="0"/>
              </a:rPr>
              <a:t>Meghallgatás fontos a szervezők részéről</a:t>
            </a:r>
          </a:p>
          <a:p>
            <a:pPr marL="0" indent="0">
              <a:buNone/>
              <a:defRPr/>
            </a:pPr>
            <a:endParaRPr lang="hu-HU" dirty="0" smtClean="0">
              <a:latin typeface="Arial" charset="0"/>
            </a:endParaRPr>
          </a:p>
          <a:p>
            <a:pPr>
              <a:lnSpc>
                <a:spcPct val="150000"/>
              </a:lnSpc>
              <a:defRPr/>
            </a:pPr>
            <a:r>
              <a:rPr lang="hu-HU" dirty="0" smtClean="0">
                <a:latin typeface="Arial" charset="0"/>
              </a:rPr>
              <a:t>Résztvevők</a:t>
            </a:r>
          </a:p>
          <a:p>
            <a:pPr>
              <a:lnSpc>
                <a:spcPct val="150000"/>
              </a:lnSpc>
              <a:defRPr/>
            </a:pPr>
            <a:r>
              <a:rPr lang="hu-HU" dirty="0" err="1" smtClean="0">
                <a:latin typeface="Arial" charset="0"/>
              </a:rPr>
              <a:t>Staff</a:t>
            </a:r>
            <a:r>
              <a:rPr lang="hu-HU" dirty="0" smtClean="0">
                <a:latin typeface="Arial" charset="0"/>
              </a:rPr>
              <a:t> (irányítók)</a:t>
            </a:r>
          </a:p>
          <a:p>
            <a:pPr>
              <a:lnSpc>
                <a:spcPct val="150000"/>
              </a:lnSpc>
              <a:defRPr/>
            </a:pPr>
            <a:r>
              <a:rPr lang="hu-HU" dirty="0" smtClean="0">
                <a:latin typeface="Arial" charset="0"/>
              </a:rPr>
              <a:t>Önkéntesek</a:t>
            </a:r>
          </a:p>
          <a:p>
            <a:pPr>
              <a:lnSpc>
                <a:spcPct val="150000"/>
              </a:lnSpc>
              <a:defRPr/>
            </a:pPr>
            <a:r>
              <a:rPr lang="hu-HU" dirty="0" smtClean="0">
                <a:latin typeface="Arial" charset="0"/>
              </a:rPr>
              <a:t>Vendégek</a:t>
            </a:r>
            <a:endParaRPr lang="en-US" dirty="0" smtClean="0">
              <a:latin typeface="Broadway" pitchFamily="82" charset="0"/>
            </a:endParaRPr>
          </a:p>
        </p:txBody>
      </p:sp>
    </p:spTree>
    <p:extLst>
      <p:ext uri="{BB962C8B-B14F-4D97-AF65-F5344CB8AC3E}">
        <p14:creationId xmlns:p14="http://schemas.microsoft.com/office/powerpoint/2010/main" val="1414593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388" y="260648"/>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Túlélő csomag</a:t>
            </a:r>
          </a:p>
        </p:txBody>
      </p:sp>
      <p:sp>
        <p:nvSpPr>
          <p:cNvPr id="6" name="Rectangle 3"/>
          <p:cNvSpPr txBox="1">
            <a:spLocks noChangeArrowheads="1"/>
          </p:cNvSpPr>
          <p:nvPr/>
        </p:nvSpPr>
        <p:spPr>
          <a:xfrm>
            <a:off x="179388" y="1268760"/>
            <a:ext cx="87851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defRPr/>
            </a:pPr>
            <a:r>
              <a:rPr lang="hu-HU" dirty="0" smtClean="0">
                <a:latin typeface="Arial" charset="0"/>
              </a:rPr>
              <a:t>Tökéletes rendezvény nincs</a:t>
            </a:r>
          </a:p>
          <a:p>
            <a:pPr>
              <a:lnSpc>
                <a:spcPct val="150000"/>
              </a:lnSpc>
              <a:defRPr/>
            </a:pPr>
            <a:r>
              <a:rPr lang="hu-HU" dirty="0" smtClean="0">
                <a:latin typeface="Arial" charset="0"/>
              </a:rPr>
              <a:t>Az esemény élő, változó folyamatok összessége, amelyeket nem lehet 100%-ban kontrolálni</a:t>
            </a:r>
          </a:p>
          <a:p>
            <a:pPr>
              <a:lnSpc>
                <a:spcPct val="150000"/>
              </a:lnSpc>
              <a:defRPr/>
            </a:pPr>
            <a:r>
              <a:rPr lang="hu-HU" dirty="0" smtClean="0">
                <a:latin typeface="Arial" charset="0"/>
              </a:rPr>
              <a:t>„Tervezd a dolgod és dolgozz a terven” a megfelelő hozzáállás</a:t>
            </a:r>
            <a:endParaRPr lang="en-US" dirty="0" smtClean="0">
              <a:latin typeface="Broadway" pitchFamily="82" charset="0"/>
            </a:endParaRPr>
          </a:p>
        </p:txBody>
      </p:sp>
    </p:spTree>
    <p:extLst>
      <p:ext uri="{BB962C8B-B14F-4D97-AF65-F5344CB8AC3E}">
        <p14:creationId xmlns:p14="http://schemas.microsoft.com/office/powerpoint/2010/main" val="843618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0" y="1268761"/>
            <a:ext cx="9143999" cy="5904656"/>
          </a:xfrm>
        </p:spPr>
        <p:txBody>
          <a:bodyPr/>
          <a:lstStyle/>
          <a:p>
            <a:pPr>
              <a:defRPr/>
            </a:pPr>
            <a:r>
              <a:rPr lang="hu-HU" sz="5400" dirty="0" smtClean="0">
                <a:solidFill>
                  <a:schemeClr val="tx2"/>
                </a:solidFill>
                <a:latin typeface="Times New Roman" pitchFamily="18" charset="0"/>
              </a:rPr>
              <a:t>Köszönöm </a:t>
            </a:r>
            <a:r>
              <a:rPr lang="hu-HU" sz="5400" dirty="0">
                <a:solidFill>
                  <a:schemeClr val="tx2"/>
                </a:solidFill>
                <a:latin typeface="Times New Roman" pitchFamily="18" charset="0"/>
              </a:rPr>
              <a:t>szépen a figyelmet</a:t>
            </a:r>
            <a:r>
              <a:rPr lang="hu-HU" sz="6000" dirty="0">
                <a:solidFill>
                  <a:schemeClr val="tx2"/>
                </a:solidFill>
                <a:latin typeface="Times New Roman" pitchFamily="18" charset="0"/>
              </a:rPr>
              <a:t>!</a:t>
            </a:r>
          </a:p>
          <a:p>
            <a:pPr eaLnBrk="1" hangingPunct="1">
              <a:defRPr/>
            </a:pPr>
            <a:endParaRPr lang="hu-HU" sz="6000" dirty="0" smtClean="0">
              <a:solidFill>
                <a:schemeClr val="tx2"/>
              </a:solidFill>
              <a:latin typeface="Times New Roman" pitchFamily="18" charset="0"/>
            </a:endParaRPr>
          </a:p>
          <a:p>
            <a:pPr eaLnBrk="1" hangingPunct="1">
              <a:defRPr/>
            </a:pPr>
            <a:r>
              <a:rPr lang="hu-HU" sz="6000" dirty="0" smtClean="0">
                <a:solidFill>
                  <a:schemeClr val="tx2"/>
                </a:solidFill>
                <a:latin typeface="Times New Roman" pitchFamily="18" charset="0"/>
              </a:rPr>
              <a:t>Q + A</a:t>
            </a:r>
          </a:p>
          <a:p>
            <a:pPr algn="l" eaLnBrk="1" hangingPunct="1">
              <a:defRPr/>
            </a:pPr>
            <a:endParaRPr lang="hu-HU" sz="2400" dirty="0" smtClean="0">
              <a:solidFill>
                <a:schemeClr val="tx2"/>
              </a:solidFill>
              <a:latin typeface="Times New Roman" pitchFamily="18" charset="0"/>
            </a:endParaRPr>
          </a:p>
          <a:p>
            <a:pPr algn="l" eaLnBrk="1" hangingPunct="1">
              <a:defRPr/>
            </a:pPr>
            <a:r>
              <a:rPr lang="hu-HU" sz="2400" dirty="0" smtClean="0">
                <a:solidFill>
                  <a:schemeClr val="tx2"/>
                </a:solidFill>
                <a:latin typeface="Times New Roman" pitchFamily="18" charset="0"/>
              </a:rPr>
              <a:t>E-mail: </a:t>
            </a:r>
            <a:r>
              <a:rPr lang="hu-HU" sz="2400" dirty="0" err="1" smtClean="0">
                <a:solidFill>
                  <a:schemeClr val="tx2"/>
                </a:solidFill>
                <a:latin typeface="Times New Roman" pitchFamily="18" charset="0"/>
              </a:rPr>
              <a:t>gabor</a:t>
            </a:r>
            <a:r>
              <a:rPr lang="hu-HU" sz="2400" dirty="0" smtClean="0">
                <a:solidFill>
                  <a:schemeClr val="tx2"/>
                </a:solidFill>
                <a:latin typeface="Times New Roman" pitchFamily="18" charset="0"/>
              </a:rPr>
              <a:t>@</a:t>
            </a:r>
            <a:r>
              <a:rPr lang="hu-HU" sz="2400" dirty="0" err="1" smtClean="0">
                <a:solidFill>
                  <a:schemeClr val="tx2"/>
                </a:solidFill>
                <a:latin typeface="Times New Roman" pitchFamily="18" charset="0"/>
              </a:rPr>
              <a:t>tf.hu</a:t>
            </a:r>
            <a:endParaRPr lang="hu-HU" sz="2000" dirty="0" smtClean="0">
              <a:solidFill>
                <a:schemeClr val="tx2"/>
              </a:solidFill>
              <a:latin typeface="Times New Roman" pitchFamily="18" charset="0"/>
            </a:endParaRPr>
          </a:p>
        </p:txBody>
      </p:sp>
      <p:sp>
        <p:nvSpPr>
          <p:cNvPr id="5" name="Rectangle 2"/>
          <p:cNvSpPr txBox="1">
            <a:spLocks noChangeArrowheads="1"/>
          </p:cNvSpPr>
          <p:nvPr/>
        </p:nvSpPr>
        <p:spPr bwMode="auto">
          <a:xfrm>
            <a:off x="179388" y="260648"/>
            <a:ext cx="8785100" cy="836612"/>
          </a:xfrm>
          <a:prstGeom prst="rect">
            <a:avLst/>
          </a:prstGeom>
          <a:noFill/>
          <a:ln w="9525">
            <a:noFill/>
            <a:miter lim="800000"/>
            <a:headEnd/>
            <a:tailEnd/>
          </a:ln>
        </p:spPr>
        <p:txBody>
          <a:bodyPr anchor="ctr"/>
          <a:lstStyle/>
          <a:p>
            <a:pPr algn="ctr">
              <a:defRPr/>
            </a:pPr>
            <a:r>
              <a:rPr lang="en-US" sz="4000" b="1" kern="0" dirty="0" smtClean="0">
                <a:solidFill>
                  <a:schemeClr val="accent1"/>
                </a:solidFill>
                <a:latin typeface="Times New Roman" pitchFamily="18" charset="0"/>
                <a:ea typeface="+mj-ea"/>
                <a:cs typeface="+mj-cs"/>
              </a:rPr>
              <a:t>Today's athletes, tomorrow's leaders!</a:t>
            </a:r>
            <a:endParaRPr lang="en-US" sz="4000" b="1" kern="0" dirty="0">
              <a:solidFill>
                <a:schemeClr val="accent1"/>
              </a:solidFill>
              <a:latin typeface="Times New Roman" pitchFamily="18" charset="0"/>
              <a:ea typeface="+mj-ea"/>
              <a:cs typeface="+mj-cs"/>
            </a:endParaRPr>
          </a:p>
        </p:txBody>
      </p:sp>
    </p:spTree>
    <p:extLst>
      <p:ext uri="{BB962C8B-B14F-4D97-AF65-F5344CB8AC3E}">
        <p14:creationId xmlns:p14="http://schemas.microsoft.com/office/powerpoint/2010/main" val="319893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anim calcmode="lin" valueType="num">
                                      <p:cBhvr>
                                        <p:cTn id="12" dur="1000" fill="hold"/>
                                        <p:tgtEl>
                                          <p:spTgt spid="6146"/>
                                        </p:tgtEl>
                                        <p:attrNameLst>
                                          <p:attrName>ppt_x</p:attrName>
                                        </p:attrNameLst>
                                      </p:cBhvr>
                                      <p:tavLst>
                                        <p:tav tm="0">
                                          <p:val>
                                            <p:strVal val="#ppt_x"/>
                                          </p:val>
                                        </p:tav>
                                        <p:tav tm="100000">
                                          <p:val>
                                            <p:strVal val="#ppt_x"/>
                                          </p:val>
                                        </p:tav>
                                      </p:tavLst>
                                    </p:anim>
                                    <p:anim calcmode="lin" valueType="num">
                                      <p:cBhvr>
                                        <p:cTn id="1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107504" y="764704"/>
            <a:ext cx="8928992" cy="5882159"/>
          </a:xfrm>
        </p:spPr>
        <p:txBody>
          <a:bodyPr/>
          <a:lstStyle/>
          <a:p>
            <a:pPr marL="342900" lvl="0" indent="-342900" algn="l">
              <a:defRPr/>
            </a:pPr>
            <a:r>
              <a:rPr lang="hu-HU" dirty="0">
                <a:solidFill>
                  <a:srgbClr val="26506E"/>
                </a:solidFill>
              </a:rPr>
              <a:t>Meghatározott szabályok szerint </a:t>
            </a:r>
            <a:r>
              <a:rPr lang="hu-HU" dirty="0" smtClean="0">
                <a:solidFill>
                  <a:srgbClr val="26506E"/>
                </a:solidFill>
              </a:rPr>
              <a:t>kifejtett </a:t>
            </a:r>
          </a:p>
          <a:p>
            <a:pPr marL="342900" lvl="0" indent="-342900" algn="l">
              <a:defRPr/>
            </a:pPr>
            <a:r>
              <a:rPr lang="hu-HU" dirty="0" smtClean="0">
                <a:solidFill>
                  <a:srgbClr val="26506E"/>
                </a:solidFill>
              </a:rPr>
              <a:t>tevékenység:</a:t>
            </a:r>
          </a:p>
          <a:p>
            <a:pPr marL="342900" lvl="0" indent="-342900" algn="l">
              <a:buFont typeface="Arial" pitchFamily="34" charset="0"/>
              <a:buChar char="•"/>
              <a:defRPr/>
            </a:pPr>
            <a:r>
              <a:rPr lang="hu-HU" dirty="0" smtClean="0">
                <a:solidFill>
                  <a:srgbClr val="26506E"/>
                </a:solidFill>
              </a:rPr>
              <a:t>A </a:t>
            </a:r>
            <a:r>
              <a:rPr lang="hu-HU" dirty="0">
                <a:solidFill>
                  <a:srgbClr val="26506E"/>
                </a:solidFill>
              </a:rPr>
              <a:t>szakmai irányítási szabályok megalkotója </a:t>
            </a:r>
          </a:p>
          <a:p>
            <a:pPr marL="742950" lvl="1" indent="-285750" algn="l">
              <a:buFont typeface="Arial" pitchFamily="34" charset="0"/>
              <a:buChar char="–"/>
              <a:defRPr/>
            </a:pPr>
            <a:r>
              <a:rPr lang="hu-HU" dirty="0">
                <a:solidFill>
                  <a:srgbClr val="26506E"/>
                </a:solidFill>
              </a:rPr>
              <a:t>az országos sportági </a:t>
            </a:r>
            <a:r>
              <a:rPr lang="hu-HU" dirty="0" smtClean="0">
                <a:solidFill>
                  <a:srgbClr val="26506E"/>
                </a:solidFill>
              </a:rPr>
              <a:t>(szak)szövetség</a:t>
            </a:r>
            <a:endParaRPr lang="hu-HU" dirty="0">
              <a:solidFill>
                <a:srgbClr val="26506E"/>
              </a:solidFill>
            </a:endParaRPr>
          </a:p>
          <a:p>
            <a:pPr marL="742950" lvl="1" indent="-285750" algn="l">
              <a:buFont typeface="Arial" pitchFamily="34" charset="0"/>
              <a:buChar char="–"/>
              <a:defRPr/>
            </a:pPr>
            <a:r>
              <a:rPr lang="hu-HU" dirty="0" smtClean="0">
                <a:solidFill>
                  <a:srgbClr val="26506E"/>
                </a:solidFill>
              </a:rPr>
              <a:t>egyéb sportszövetség (MEFS)</a:t>
            </a:r>
            <a:endParaRPr lang="hu-HU" dirty="0">
              <a:solidFill>
                <a:srgbClr val="26506E"/>
              </a:solidFill>
            </a:endParaRPr>
          </a:p>
          <a:p>
            <a:pPr marL="742950" lvl="1" indent="-285750" algn="l">
              <a:buFont typeface="Arial" pitchFamily="34" charset="0"/>
              <a:buChar char="–"/>
              <a:defRPr/>
            </a:pPr>
            <a:r>
              <a:rPr lang="hu-HU" dirty="0">
                <a:solidFill>
                  <a:srgbClr val="26506E"/>
                </a:solidFill>
              </a:rPr>
              <a:t>sport </a:t>
            </a:r>
            <a:r>
              <a:rPr lang="hu-HU" dirty="0" smtClean="0">
                <a:solidFill>
                  <a:srgbClr val="26506E"/>
                </a:solidFill>
              </a:rPr>
              <a:t>köztestület (MOB)</a:t>
            </a:r>
            <a:endParaRPr lang="hu-HU" dirty="0">
              <a:solidFill>
                <a:srgbClr val="26506E"/>
              </a:solidFill>
            </a:endParaRPr>
          </a:p>
          <a:p>
            <a:pPr marL="342900" lvl="0" indent="-342900" algn="l">
              <a:buFont typeface="Arial" pitchFamily="34" charset="0"/>
              <a:buChar char="•"/>
              <a:defRPr/>
            </a:pPr>
            <a:r>
              <a:rPr lang="hu-HU" dirty="0">
                <a:solidFill>
                  <a:srgbClr val="26506E"/>
                </a:solidFill>
              </a:rPr>
              <a:t>A versenyszabályoknak összhangban kell lenni a sportág nemzetközi </a:t>
            </a:r>
            <a:r>
              <a:rPr lang="hu-HU" dirty="0" smtClean="0">
                <a:solidFill>
                  <a:srgbClr val="26506E"/>
                </a:solidFill>
              </a:rPr>
              <a:t>szabályaival</a:t>
            </a:r>
            <a:endParaRPr lang="en-US" dirty="0">
              <a:solidFill>
                <a:srgbClr val="26506E"/>
              </a:solidFill>
            </a:endParaRPr>
          </a:p>
          <a:p>
            <a:pPr algn="just" eaLnBrk="1" hangingPunct="1">
              <a:buFontTx/>
              <a:buChar char="•"/>
              <a:defRPr/>
            </a:pPr>
            <a:endParaRPr lang="hu-HU" sz="2800" dirty="0" smtClean="0">
              <a:latin typeface="Times New Roman" pitchFamily="18" charset="0"/>
            </a:endParaRPr>
          </a:p>
        </p:txBody>
      </p:sp>
      <p:sp>
        <p:nvSpPr>
          <p:cNvPr id="5" name="Rectangle 2"/>
          <p:cNvSpPr txBox="1">
            <a:spLocks noChangeArrowheads="1"/>
          </p:cNvSpPr>
          <p:nvPr/>
        </p:nvSpPr>
        <p:spPr bwMode="auto">
          <a:xfrm>
            <a:off x="179388" y="20176"/>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a:t>
            </a:r>
            <a:r>
              <a:rPr lang="hu-HU" sz="4000" b="1" kern="0" dirty="0" smtClean="0">
                <a:solidFill>
                  <a:schemeClr val="tx2"/>
                </a:solidFill>
                <a:latin typeface="Times New Roman" pitchFamily="18" charset="0"/>
                <a:ea typeface="+mj-ea"/>
                <a:cs typeface="+mj-cs"/>
              </a:rPr>
              <a:t>sporttevékenység</a:t>
            </a:r>
            <a:endParaRPr lang="hu-HU" sz="4000" b="1" kern="0" dirty="0">
              <a:solidFill>
                <a:schemeClr val="tx2"/>
              </a:solidFill>
              <a:latin typeface="Times New Roman" pitchFamily="18" charset="0"/>
              <a:ea typeface="+mj-ea"/>
              <a:cs typeface="+mj-cs"/>
            </a:endParaRPr>
          </a:p>
        </p:txBody>
      </p:sp>
    </p:spTree>
    <p:extLst>
      <p:ext uri="{BB962C8B-B14F-4D97-AF65-F5344CB8AC3E}">
        <p14:creationId xmlns:p14="http://schemas.microsoft.com/office/powerpoint/2010/main" val="997458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107504" y="1052736"/>
            <a:ext cx="8928992" cy="5594127"/>
          </a:xfrm>
        </p:spPr>
        <p:txBody>
          <a:bodyPr/>
          <a:lstStyle/>
          <a:p>
            <a:pPr marL="457200" lvl="0" indent="-457200" algn="l">
              <a:lnSpc>
                <a:spcPct val="150000"/>
              </a:lnSpc>
              <a:buFont typeface="Arial" pitchFamily="34" charset="0"/>
              <a:buChar char="•"/>
              <a:defRPr/>
            </a:pPr>
            <a:r>
              <a:rPr lang="hu-HU" b="1" dirty="0">
                <a:solidFill>
                  <a:srgbClr val="26506E"/>
                </a:solidFill>
              </a:rPr>
              <a:t>Egészség-megőrző </a:t>
            </a:r>
            <a:r>
              <a:rPr lang="hu-HU" b="1" dirty="0" smtClean="0">
                <a:solidFill>
                  <a:srgbClr val="26506E"/>
                </a:solidFill>
              </a:rPr>
              <a:t>funkció</a:t>
            </a:r>
          </a:p>
          <a:p>
            <a:pPr marL="457200" lvl="0" indent="-457200" algn="l">
              <a:lnSpc>
                <a:spcPct val="150000"/>
              </a:lnSpc>
              <a:buFont typeface="Arial" pitchFamily="34" charset="0"/>
              <a:buChar char="•"/>
              <a:defRPr/>
            </a:pPr>
            <a:r>
              <a:rPr lang="hu-HU" b="1" dirty="0" smtClean="0">
                <a:solidFill>
                  <a:srgbClr val="26506E"/>
                </a:solidFill>
              </a:rPr>
              <a:t>Szórakoztató </a:t>
            </a:r>
            <a:r>
              <a:rPr lang="hu-HU" b="1" dirty="0">
                <a:solidFill>
                  <a:srgbClr val="26506E"/>
                </a:solidFill>
              </a:rPr>
              <a:t>funkció</a:t>
            </a:r>
          </a:p>
          <a:p>
            <a:pPr marL="457200" lvl="0" indent="-457200" algn="l">
              <a:lnSpc>
                <a:spcPct val="150000"/>
              </a:lnSpc>
              <a:buFont typeface="Arial" pitchFamily="34" charset="0"/>
              <a:buChar char="•"/>
              <a:defRPr/>
            </a:pPr>
            <a:r>
              <a:rPr lang="hu-HU" dirty="0" smtClean="0">
                <a:solidFill>
                  <a:srgbClr val="26506E"/>
                </a:solidFill>
              </a:rPr>
              <a:t>Gazdasági </a:t>
            </a:r>
            <a:r>
              <a:rPr lang="hu-HU" dirty="0">
                <a:solidFill>
                  <a:srgbClr val="26506E"/>
                </a:solidFill>
              </a:rPr>
              <a:t>funkció</a:t>
            </a:r>
          </a:p>
          <a:p>
            <a:pPr marL="457200" lvl="0" indent="-457200" algn="l">
              <a:lnSpc>
                <a:spcPct val="150000"/>
              </a:lnSpc>
              <a:buFont typeface="Arial" pitchFamily="34" charset="0"/>
              <a:buChar char="•"/>
              <a:defRPr/>
            </a:pPr>
            <a:r>
              <a:rPr lang="hu-HU" dirty="0" smtClean="0">
                <a:solidFill>
                  <a:srgbClr val="26506E"/>
                </a:solidFill>
              </a:rPr>
              <a:t>Politikai </a:t>
            </a:r>
            <a:r>
              <a:rPr lang="hu-HU" dirty="0">
                <a:solidFill>
                  <a:srgbClr val="26506E"/>
                </a:solidFill>
              </a:rPr>
              <a:t>– reprezentációs funkció</a:t>
            </a:r>
          </a:p>
          <a:p>
            <a:pPr marL="457200" lvl="0" indent="-457200" algn="l">
              <a:lnSpc>
                <a:spcPct val="150000"/>
              </a:lnSpc>
              <a:buFont typeface="Arial" pitchFamily="34" charset="0"/>
              <a:buChar char="•"/>
              <a:defRPr/>
            </a:pPr>
            <a:r>
              <a:rPr lang="hu-HU" b="1" dirty="0" smtClean="0">
                <a:solidFill>
                  <a:srgbClr val="26506E"/>
                </a:solidFill>
              </a:rPr>
              <a:t>Példakép </a:t>
            </a:r>
            <a:r>
              <a:rPr lang="hu-HU" b="1" dirty="0">
                <a:solidFill>
                  <a:srgbClr val="26506E"/>
                </a:solidFill>
              </a:rPr>
              <a:t>funkció</a:t>
            </a:r>
          </a:p>
          <a:p>
            <a:pPr algn="just" eaLnBrk="1" hangingPunct="1">
              <a:buFontTx/>
              <a:buChar char="•"/>
              <a:defRPr/>
            </a:pPr>
            <a:endParaRPr lang="hu-HU" sz="2800" dirty="0" smtClean="0">
              <a:latin typeface="Times New Roman" pitchFamily="18" charset="0"/>
            </a:endParaRPr>
          </a:p>
        </p:txBody>
      </p:sp>
      <p:sp>
        <p:nvSpPr>
          <p:cNvPr id="5" name="Rectangle 2"/>
          <p:cNvSpPr txBox="1">
            <a:spLocks noChangeArrowheads="1"/>
          </p:cNvSpPr>
          <p:nvPr/>
        </p:nvSpPr>
        <p:spPr bwMode="auto">
          <a:xfrm>
            <a:off x="179388" y="20176"/>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a:t>
            </a:r>
            <a:r>
              <a:rPr lang="hu-HU" sz="4000" b="1" kern="0" dirty="0" smtClean="0">
                <a:solidFill>
                  <a:schemeClr val="tx2"/>
                </a:solidFill>
                <a:latin typeface="Times New Roman" pitchFamily="18" charset="0"/>
                <a:ea typeface="+mj-ea"/>
                <a:cs typeface="+mj-cs"/>
              </a:rPr>
              <a:t>sport társadalmi funkciói</a:t>
            </a:r>
            <a:endParaRPr lang="hu-HU" sz="4000" b="1" kern="0" dirty="0">
              <a:solidFill>
                <a:schemeClr val="tx2"/>
              </a:solidFill>
              <a:latin typeface="Times New Roman" pitchFamily="18" charset="0"/>
              <a:ea typeface="+mj-ea"/>
              <a:cs typeface="+mj-cs"/>
            </a:endParaRPr>
          </a:p>
        </p:txBody>
      </p:sp>
    </p:spTree>
    <p:extLst>
      <p:ext uri="{BB962C8B-B14F-4D97-AF65-F5344CB8AC3E}">
        <p14:creationId xmlns:p14="http://schemas.microsoft.com/office/powerpoint/2010/main" val="286967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35273" y="980728"/>
            <a:ext cx="8928992" cy="5594127"/>
          </a:xfrm>
        </p:spPr>
        <p:txBody>
          <a:bodyPr/>
          <a:lstStyle/>
          <a:p>
            <a:pPr marL="457200" lvl="0" indent="-457200" algn="l">
              <a:buFont typeface="Arial" pitchFamily="34" charset="0"/>
              <a:buChar char="•"/>
              <a:defRPr/>
            </a:pPr>
            <a:r>
              <a:rPr lang="hu-HU" sz="2800" b="1" dirty="0">
                <a:solidFill>
                  <a:srgbClr val="26506E"/>
                </a:solidFill>
              </a:rPr>
              <a:t>Prevenció, megtartás, </a:t>
            </a:r>
            <a:r>
              <a:rPr lang="hu-HU" sz="2800" b="1" dirty="0" smtClean="0">
                <a:solidFill>
                  <a:srgbClr val="26506E"/>
                </a:solidFill>
              </a:rPr>
              <a:t>rehabilitáció</a:t>
            </a:r>
          </a:p>
          <a:p>
            <a:pPr marL="457200" lvl="0" indent="-457200" algn="l">
              <a:buFont typeface="Arial" pitchFamily="34" charset="0"/>
              <a:buChar char="•"/>
              <a:defRPr/>
            </a:pPr>
            <a:r>
              <a:rPr lang="hu-HU" sz="2800" b="1" dirty="0" smtClean="0">
                <a:solidFill>
                  <a:srgbClr val="26506E"/>
                </a:solidFill>
              </a:rPr>
              <a:t>Egészségre </a:t>
            </a:r>
            <a:r>
              <a:rPr lang="hu-HU" sz="2800" b="1" dirty="0">
                <a:solidFill>
                  <a:srgbClr val="26506E"/>
                </a:solidFill>
              </a:rPr>
              <a:t>nevelés a sport által</a:t>
            </a:r>
          </a:p>
          <a:p>
            <a:pPr marL="457200" lvl="0" indent="-457200" algn="l">
              <a:buFont typeface="Arial" pitchFamily="34" charset="0"/>
              <a:buChar char="•"/>
              <a:defRPr/>
            </a:pPr>
            <a:r>
              <a:rPr lang="hu-HU" sz="2800" b="1" dirty="0">
                <a:solidFill>
                  <a:srgbClr val="26506E"/>
                </a:solidFill>
              </a:rPr>
              <a:t>Az egészség fizikai, pszichikai </a:t>
            </a:r>
            <a:r>
              <a:rPr lang="hu-HU" sz="2800" b="1" dirty="0" smtClean="0">
                <a:solidFill>
                  <a:srgbClr val="26506E"/>
                </a:solidFill>
              </a:rPr>
              <a:t>és </a:t>
            </a:r>
            <a:r>
              <a:rPr lang="hu-HU" sz="2800" b="1" dirty="0">
                <a:solidFill>
                  <a:srgbClr val="26506E"/>
                </a:solidFill>
              </a:rPr>
              <a:t>szociális </a:t>
            </a:r>
            <a:r>
              <a:rPr lang="hu-HU" sz="2800" b="1" dirty="0" smtClean="0">
                <a:solidFill>
                  <a:srgbClr val="26506E"/>
                </a:solidFill>
              </a:rPr>
              <a:t>feltételek </a:t>
            </a:r>
            <a:r>
              <a:rPr lang="hu-HU" sz="2800" b="1" dirty="0">
                <a:solidFill>
                  <a:srgbClr val="26506E"/>
                </a:solidFill>
              </a:rPr>
              <a:t>kialakítása</a:t>
            </a:r>
          </a:p>
          <a:p>
            <a:pPr marL="457200" lvl="0" indent="-457200" algn="l">
              <a:buFont typeface="Arial" pitchFamily="34" charset="0"/>
              <a:buChar char="•"/>
              <a:defRPr/>
            </a:pPr>
            <a:r>
              <a:rPr lang="hu-HU" sz="2800" b="1" dirty="0">
                <a:solidFill>
                  <a:srgbClr val="26506E"/>
                </a:solidFill>
              </a:rPr>
              <a:t>Táplálkozás – egészség – fizikai aktivitás</a:t>
            </a:r>
          </a:p>
          <a:p>
            <a:pPr marL="457200" lvl="0" indent="-457200" algn="l">
              <a:buFont typeface="Arial" pitchFamily="34" charset="0"/>
              <a:buChar char="•"/>
              <a:defRPr/>
            </a:pPr>
            <a:r>
              <a:rPr lang="hu-HU" sz="2800" b="1" dirty="0">
                <a:solidFill>
                  <a:srgbClr val="26506E"/>
                </a:solidFill>
              </a:rPr>
              <a:t>Életmódformáló funkció</a:t>
            </a:r>
          </a:p>
          <a:p>
            <a:pPr marL="457200" lvl="0" indent="-457200" algn="l">
              <a:buFont typeface="Arial" pitchFamily="34" charset="0"/>
              <a:buChar char="•"/>
              <a:defRPr/>
            </a:pPr>
            <a:r>
              <a:rPr lang="hu-HU" sz="2800" b="1" dirty="0" smtClean="0">
                <a:solidFill>
                  <a:srgbClr val="26506E"/>
                </a:solidFill>
              </a:rPr>
              <a:t>Edzéselméleti </a:t>
            </a:r>
            <a:r>
              <a:rPr lang="hu-HU" sz="2800" b="1" dirty="0">
                <a:solidFill>
                  <a:srgbClr val="26506E"/>
                </a:solidFill>
              </a:rPr>
              <a:t>alapok </a:t>
            </a:r>
            <a:r>
              <a:rPr lang="hu-HU" sz="2800" b="1" dirty="0" smtClean="0">
                <a:solidFill>
                  <a:srgbClr val="26506E"/>
                </a:solidFill>
              </a:rPr>
              <a:t>használata</a:t>
            </a:r>
          </a:p>
          <a:p>
            <a:pPr lvl="0" algn="l">
              <a:defRPr/>
            </a:pPr>
            <a:r>
              <a:rPr lang="hu-HU" sz="2800" b="1" dirty="0" smtClean="0">
                <a:solidFill>
                  <a:srgbClr val="26506E"/>
                </a:solidFill>
              </a:rPr>
              <a:t>ELKERÜLENDŐ:</a:t>
            </a:r>
            <a:endParaRPr lang="hu-HU" sz="2800" b="1" dirty="0">
              <a:solidFill>
                <a:srgbClr val="26506E"/>
              </a:solidFill>
            </a:endParaRPr>
          </a:p>
          <a:p>
            <a:pPr marL="457200" indent="-457200" algn="l">
              <a:buFont typeface="Arial" pitchFamily="34" charset="0"/>
              <a:buChar char="•"/>
              <a:defRPr/>
            </a:pPr>
            <a:r>
              <a:rPr lang="hu-HU" sz="2800" dirty="0">
                <a:solidFill>
                  <a:srgbClr val="FF0000"/>
                </a:solidFill>
              </a:rPr>
              <a:t>Versenyspirál – a szervezet </a:t>
            </a:r>
            <a:r>
              <a:rPr lang="hu-HU" sz="2800" dirty="0" smtClean="0">
                <a:solidFill>
                  <a:srgbClr val="FF0000"/>
                </a:solidFill>
              </a:rPr>
              <a:t>kihasználása </a:t>
            </a:r>
          </a:p>
          <a:p>
            <a:pPr marL="457200" indent="-457200" algn="l">
              <a:buFont typeface="Arial" pitchFamily="34" charset="0"/>
              <a:buChar char="•"/>
              <a:defRPr/>
            </a:pPr>
            <a:r>
              <a:rPr lang="hu-HU" sz="2800" dirty="0" smtClean="0">
                <a:solidFill>
                  <a:srgbClr val="FF0000"/>
                </a:solidFill>
              </a:rPr>
              <a:t>Sport </a:t>
            </a:r>
            <a:r>
              <a:rPr lang="hu-HU" sz="2800" dirty="0">
                <a:solidFill>
                  <a:srgbClr val="FF0000"/>
                </a:solidFill>
              </a:rPr>
              <a:t>– teljesítménykényszer – </a:t>
            </a:r>
            <a:r>
              <a:rPr lang="hu-HU" sz="2800" dirty="0" smtClean="0">
                <a:solidFill>
                  <a:srgbClr val="FF0000"/>
                </a:solidFill>
              </a:rPr>
              <a:t>dopping </a:t>
            </a:r>
            <a:endParaRPr lang="hu-HU" sz="2800" dirty="0">
              <a:solidFill>
                <a:srgbClr val="FF0000"/>
              </a:solidFill>
            </a:endParaRPr>
          </a:p>
          <a:p>
            <a:pPr algn="just" eaLnBrk="1" hangingPunct="1">
              <a:buFontTx/>
              <a:buChar char="•"/>
              <a:defRPr/>
            </a:pPr>
            <a:endParaRPr lang="hu-HU" sz="2400" dirty="0" smtClean="0">
              <a:latin typeface="Times New Roman" pitchFamily="18" charset="0"/>
            </a:endParaRPr>
          </a:p>
        </p:txBody>
      </p:sp>
      <p:sp>
        <p:nvSpPr>
          <p:cNvPr id="5" name="Rectangle 2"/>
          <p:cNvSpPr txBox="1">
            <a:spLocks noChangeArrowheads="1"/>
          </p:cNvSpPr>
          <p:nvPr/>
        </p:nvSpPr>
        <p:spPr bwMode="auto">
          <a:xfrm>
            <a:off x="179388" y="20176"/>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sport egészség-megőrző funkciója</a:t>
            </a:r>
          </a:p>
        </p:txBody>
      </p:sp>
    </p:spTree>
    <p:extLst>
      <p:ext uri="{BB962C8B-B14F-4D97-AF65-F5344CB8AC3E}">
        <p14:creationId xmlns:p14="http://schemas.microsoft.com/office/powerpoint/2010/main" val="1980054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35273" y="1219249"/>
            <a:ext cx="8928992" cy="5594127"/>
          </a:xfrm>
        </p:spPr>
        <p:txBody>
          <a:bodyPr/>
          <a:lstStyle/>
          <a:p>
            <a:pPr marL="457200" lvl="0" indent="-457200" algn="l">
              <a:lnSpc>
                <a:spcPct val="150000"/>
              </a:lnSpc>
              <a:buFont typeface="Arial" pitchFamily="34" charset="0"/>
              <a:buChar char="•"/>
              <a:defRPr/>
            </a:pPr>
            <a:r>
              <a:rPr lang="hu-HU" b="1" dirty="0">
                <a:solidFill>
                  <a:srgbClr val="26506E"/>
                </a:solidFill>
              </a:rPr>
              <a:t>Aktív – részvétel, helyszíni néző</a:t>
            </a:r>
          </a:p>
          <a:p>
            <a:pPr marL="457200" lvl="0" indent="-457200" algn="l">
              <a:lnSpc>
                <a:spcPct val="150000"/>
              </a:lnSpc>
              <a:buFont typeface="Arial" pitchFamily="34" charset="0"/>
              <a:buChar char="•"/>
              <a:defRPr/>
            </a:pPr>
            <a:r>
              <a:rPr lang="hu-HU" dirty="0">
                <a:solidFill>
                  <a:srgbClr val="26506E"/>
                </a:solidFill>
              </a:rPr>
              <a:t>Passzív – médián keresztül</a:t>
            </a:r>
          </a:p>
          <a:p>
            <a:pPr marL="457200" lvl="0" indent="-457200" algn="l">
              <a:lnSpc>
                <a:spcPct val="150000"/>
              </a:lnSpc>
              <a:buFont typeface="Arial" pitchFamily="34" charset="0"/>
              <a:buChar char="•"/>
              <a:defRPr/>
            </a:pPr>
            <a:r>
              <a:rPr lang="hu-HU" b="1" dirty="0">
                <a:solidFill>
                  <a:srgbClr val="26506E"/>
                </a:solidFill>
              </a:rPr>
              <a:t>Látványosság/esemény</a:t>
            </a:r>
          </a:p>
          <a:p>
            <a:pPr marL="457200" lvl="0" indent="-457200" algn="l">
              <a:lnSpc>
                <a:spcPct val="150000"/>
              </a:lnSpc>
              <a:buFont typeface="Arial" pitchFamily="34" charset="0"/>
              <a:buChar char="•"/>
              <a:defRPr/>
            </a:pPr>
            <a:r>
              <a:rPr lang="hu-HU" dirty="0">
                <a:solidFill>
                  <a:srgbClr val="26506E"/>
                </a:solidFill>
              </a:rPr>
              <a:t>Szolgáltatóipari eszköz</a:t>
            </a:r>
          </a:p>
          <a:p>
            <a:pPr marL="457200" lvl="0" indent="-457200" algn="l">
              <a:lnSpc>
                <a:spcPct val="150000"/>
              </a:lnSpc>
              <a:buFont typeface="Arial" pitchFamily="34" charset="0"/>
              <a:buChar char="•"/>
              <a:defRPr/>
            </a:pPr>
            <a:r>
              <a:rPr lang="hu-HU" b="1" dirty="0">
                <a:solidFill>
                  <a:srgbClr val="26506E"/>
                </a:solidFill>
              </a:rPr>
              <a:t>Szocializációs hatás – közösségteremtő erő</a:t>
            </a:r>
          </a:p>
          <a:p>
            <a:pPr algn="just" eaLnBrk="1" hangingPunct="1">
              <a:lnSpc>
                <a:spcPct val="150000"/>
              </a:lnSpc>
              <a:buFontTx/>
              <a:buChar char="•"/>
              <a:defRPr/>
            </a:pPr>
            <a:endParaRPr lang="hu-HU" sz="2800" dirty="0" smtClean="0">
              <a:latin typeface="Times New Roman" pitchFamily="18" charset="0"/>
            </a:endParaRPr>
          </a:p>
        </p:txBody>
      </p:sp>
      <p:sp>
        <p:nvSpPr>
          <p:cNvPr id="5" name="Rectangle 2"/>
          <p:cNvSpPr txBox="1">
            <a:spLocks noChangeArrowheads="1"/>
          </p:cNvSpPr>
          <p:nvPr/>
        </p:nvSpPr>
        <p:spPr bwMode="auto">
          <a:xfrm>
            <a:off x="179388" y="20176"/>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sport </a:t>
            </a:r>
            <a:r>
              <a:rPr lang="hu-HU" sz="4000" b="1" kern="0" dirty="0" smtClean="0">
                <a:solidFill>
                  <a:schemeClr val="tx2"/>
                </a:solidFill>
                <a:latin typeface="Times New Roman" pitchFamily="18" charset="0"/>
                <a:ea typeface="+mj-ea"/>
                <a:cs typeface="+mj-cs"/>
              </a:rPr>
              <a:t>szórakoztató </a:t>
            </a:r>
            <a:r>
              <a:rPr lang="hu-HU" sz="4000" b="1" kern="0" dirty="0">
                <a:solidFill>
                  <a:schemeClr val="tx2"/>
                </a:solidFill>
                <a:latin typeface="Times New Roman" pitchFamily="18" charset="0"/>
                <a:ea typeface="+mj-ea"/>
                <a:cs typeface="+mj-cs"/>
              </a:rPr>
              <a:t>funkciója</a:t>
            </a:r>
          </a:p>
        </p:txBody>
      </p:sp>
    </p:spTree>
    <p:extLst>
      <p:ext uri="{BB962C8B-B14F-4D97-AF65-F5344CB8AC3E}">
        <p14:creationId xmlns:p14="http://schemas.microsoft.com/office/powerpoint/2010/main" val="3584748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subTitle" sz="quarter" idx="1"/>
          </p:nvPr>
        </p:nvSpPr>
        <p:spPr>
          <a:xfrm>
            <a:off x="35273" y="1219249"/>
            <a:ext cx="8928992" cy="5594127"/>
          </a:xfrm>
        </p:spPr>
        <p:txBody>
          <a:bodyPr/>
          <a:lstStyle/>
          <a:p>
            <a:pPr marL="457200" lvl="0" indent="-457200" algn="l">
              <a:buFont typeface="Arial" pitchFamily="34" charset="0"/>
              <a:buChar char="•"/>
              <a:defRPr/>
            </a:pPr>
            <a:r>
              <a:rPr lang="hu-HU" sz="2600" b="1" dirty="0">
                <a:solidFill>
                  <a:srgbClr val="26506E"/>
                </a:solidFill>
              </a:rPr>
              <a:t>Sport, mint áru (</a:t>
            </a:r>
            <a:r>
              <a:rPr lang="hu-HU" sz="2600" b="1" dirty="0" err="1">
                <a:solidFill>
                  <a:srgbClr val="26506E"/>
                </a:solidFill>
              </a:rPr>
              <a:t>merchandising</a:t>
            </a:r>
            <a:r>
              <a:rPr lang="hu-HU" sz="2600" b="1" dirty="0">
                <a:solidFill>
                  <a:srgbClr val="26506E"/>
                </a:solidFill>
              </a:rPr>
              <a:t>)</a:t>
            </a:r>
          </a:p>
          <a:p>
            <a:pPr marL="457200" lvl="0" indent="-457200" algn="l">
              <a:buFont typeface="Arial" pitchFamily="34" charset="0"/>
              <a:buChar char="•"/>
              <a:defRPr/>
            </a:pPr>
            <a:r>
              <a:rPr lang="hu-HU" sz="2600" dirty="0">
                <a:solidFill>
                  <a:srgbClr val="26506E"/>
                </a:solidFill>
              </a:rPr>
              <a:t>Sporttevékenység (helyszínre utazás)</a:t>
            </a:r>
          </a:p>
          <a:p>
            <a:pPr marL="457200" lvl="0" indent="-457200" algn="l">
              <a:buFont typeface="Arial" pitchFamily="34" charset="0"/>
              <a:buChar char="•"/>
              <a:defRPr/>
            </a:pPr>
            <a:r>
              <a:rPr lang="hu-HU" sz="2600" dirty="0">
                <a:solidFill>
                  <a:srgbClr val="26506E"/>
                </a:solidFill>
              </a:rPr>
              <a:t>Sporteszközök (nemcsak versenyzőknek)</a:t>
            </a:r>
          </a:p>
          <a:p>
            <a:pPr marL="457200" lvl="0" indent="-457200" algn="l">
              <a:buFont typeface="Arial" pitchFamily="34" charset="0"/>
              <a:buChar char="•"/>
              <a:defRPr/>
            </a:pPr>
            <a:r>
              <a:rPr lang="hu-HU" sz="2600" dirty="0">
                <a:solidFill>
                  <a:srgbClr val="26506E"/>
                </a:solidFill>
              </a:rPr>
              <a:t>Látványosság/eseménybevétel</a:t>
            </a:r>
          </a:p>
          <a:p>
            <a:pPr marL="457200" lvl="0" indent="-457200" algn="l">
              <a:buFont typeface="Arial" pitchFamily="34" charset="0"/>
              <a:buChar char="•"/>
              <a:defRPr/>
            </a:pPr>
            <a:r>
              <a:rPr lang="hu-HU" sz="2600" dirty="0">
                <a:solidFill>
                  <a:srgbClr val="26506E"/>
                </a:solidFill>
              </a:rPr>
              <a:t>Sportintézmények</a:t>
            </a:r>
          </a:p>
          <a:p>
            <a:pPr marL="457200" lvl="0" indent="-457200" algn="l">
              <a:buFont typeface="Arial" pitchFamily="34" charset="0"/>
              <a:buChar char="•"/>
              <a:defRPr/>
            </a:pPr>
            <a:r>
              <a:rPr lang="hu-HU" sz="2600" b="1" dirty="0">
                <a:solidFill>
                  <a:srgbClr val="26506E"/>
                </a:solidFill>
              </a:rPr>
              <a:t>Sportinfrastruktúra fejlesztés (beruházások)</a:t>
            </a:r>
          </a:p>
          <a:p>
            <a:pPr marL="457200" lvl="0" indent="-457200" algn="l">
              <a:buFont typeface="Arial" pitchFamily="34" charset="0"/>
              <a:buChar char="•"/>
              <a:defRPr/>
            </a:pPr>
            <a:r>
              <a:rPr lang="hu-HU" sz="2600" dirty="0">
                <a:solidFill>
                  <a:srgbClr val="26506E"/>
                </a:solidFill>
              </a:rPr>
              <a:t>Sportoló, mint munkavállaló</a:t>
            </a:r>
          </a:p>
          <a:p>
            <a:pPr marL="457200" lvl="0" indent="-457200" algn="l">
              <a:buFont typeface="Arial" pitchFamily="34" charset="0"/>
              <a:buChar char="•"/>
              <a:defRPr/>
            </a:pPr>
            <a:r>
              <a:rPr lang="hu-HU" sz="2600" b="1" dirty="0">
                <a:solidFill>
                  <a:srgbClr val="26506E"/>
                </a:solidFill>
              </a:rPr>
              <a:t>Életképesebb munkavállaló – a termelőmunka </a:t>
            </a:r>
            <a:r>
              <a:rPr lang="hu-HU" sz="2600" b="1" dirty="0" smtClean="0">
                <a:solidFill>
                  <a:srgbClr val="26506E"/>
                </a:solidFill>
              </a:rPr>
              <a:t>közvetlen forrása</a:t>
            </a:r>
            <a:r>
              <a:rPr lang="hu-HU" sz="2600" b="1" dirty="0">
                <a:solidFill>
                  <a:srgbClr val="26506E"/>
                </a:solidFill>
              </a:rPr>
              <a:t>, munkaerő regenerálódása</a:t>
            </a:r>
          </a:p>
          <a:p>
            <a:pPr algn="just" eaLnBrk="1" hangingPunct="1">
              <a:buFontTx/>
              <a:buChar char="•"/>
              <a:defRPr/>
            </a:pPr>
            <a:endParaRPr lang="hu-HU" sz="2600" dirty="0" smtClean="0">
              <a:latin typeface="Times New Roman" pitchFamily="18" charset="0"/>
            </a:endParaRPr>
          </a:p>
        </p:txBody>
      </p:sp>
      <p:sp>
        <p:nvSpPr>
          <p:cNvPr id="5" name="Rectangle 2"/>
          <p:cNvSpPr txBox="1">
            <a:spLocks noChangeArrowheads="1"/>
          </p:cNvSpPr>
          <p:nvPr/>
        </p:nvSpPr>
        <p:spPr bwMode="auto">
          <a:xfrm>
            <a:off x="179388" y="20176"/>
            <a:ext cx="8640762" cy="836612"/>
          </a:xfrm>
          <a:prstGeom prst="rect">
            <a:avLst/>
          </a:prstGeom>
          <a:noFill/>
          <a:ln w="9525">
            <a:noFill/>
            <a:miter lim="800000"/>
            <a:headEnd/>
            <a:tailEnd/>
          </a:ln>
        </p:spPr>
        <p:txBody>
          <a:bodyPr anchor="ctr"/>
          <a:lstStyle/>
          <a:p>
            <a:pPr algn="ctr">
              <a:defRPr/>
            </a:pPr>
            <a:r>
              <a:rPr lang="hu-HU" sz="4000" b="1" kern="0" dirty="0">
                <a:solidFill>
                  <a:schemeClr val="tx2"/>
                </a:solidFill>
                <a:latin typeface="Times New Roman" pitchFamily="18" charset="0"/>
                <a:ea typeface="+mj-ea"/>
                <a:cs typeface="+mj-cs"/>
              </a:rPr>
              <a:t>A sport </a:t>
            </a:r>
            <a:r>
              <a:rPr lang="hu-HU" sz="4000" b="1" kern="0" dirty="0" smtClean="0">
                <a:solidFill>
                  <a:schemeClr val="tx2"/>
                </a:solidFill>
                <a:latin typeface="Times New Roman" pitchFamily="18" charset="0"/>
                <a:ea typeface="+mj-ea"/>
                <a:cs typeface="+mj-cs"/>
              </a:rPr>
              <a:t>gazdasági </a:t>
            </a:r>
            <a:r>
              <a:rPr lang="hu-HU" sz="4000" b="1" kern="0" dirty="0">
                <a:solidFill>
                  <a:schemeClr val="tx2"/>
                </a:solidFill>
                <a:latin typeface="Times New Roman" pitchFamily="18" charset="0"/>
                <a:ea typeface="+mj-ea"/>
                <a:cs typeface="+mj-cs"/>
              </a:rPr>
              <a:t>funkciója</a:t>
            </a:r>
          </a:p>
        </p:txBody>
      </p:sp>
    </p:spTree>
    <p:extLst>
      <p:ext uri="{BB962C8B-B14F-4D97-AF65-F5344CB8AC3E}">
        <p14:creationId xmlns:p14="http://schemas.microsoft.com/office/powerpoint/2010/main" val="6798593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9ee1a42a8caf9c677d5a7f3d0bafd42c6189a"/>
</p:tagLst>
</file>

<file path=ppt/theme/theme1.xml><?xml version="1.0" encoding="utf-8"?>
<a:theme xmlns:a="http://schemas.openxmlformats.org/drawingml/2006/main" name="1_TF1">
  <a:themeElements>
    <a:clrScheme name="TF1 sötét">
      <a:dk1>
        <a:srgbClr val="26506E"/>
      </a:dk1>
      <a:lt1>
        <a:srgbClr val="E7ECEF"/>
      </a:lt1>
      <a:dk2>
        <a:srgbClr val="375E7A"/>
      </a:dk2>
      <a:lt2>
        <a:srgbClr val="869DAD"/>
      </a:lt2>
      <a:accent1>
        <a:srgbClr val="26506E"/>
      </a:accent1>
      <a:accent2>
        <a:srgbClr val="375E7A"/>
      </a:accent2>
      <a:accent3>
        <a:srgbClr val="869DAD"/>
      </a:accent3>
      <a:accent4>
        <a:srgbClr val="E7ECEF"/>
      </a:accent4>
      <a:accent5>
        <a:srgbClr val="FFFFFF"/>
      </a:accent5>
      <a:accent6>
        <a:srgbClr val="FFFFFF"/>
      </a:accent6>
      <a:hlink>
        <a:srgbClr val="DA531E"/>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Template>
  <TotalTime>442</TotalTime>
  <Words>1566</Words>
  <Application>Microsoft Office PowerPoint</Application>
  <PresentationFormat>Diavetítés a képernyőre (4:3 oldalarány)</PresentationFormat>
  <Paragraphs>316</Paragraphs>
  <Slides>43</Slides>
  <Notes>0</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43</vt:i4>
      </vt:variant>
    </vt:vector>
  </HeadingPairs>
  <TitlesOfParts>
    <vt:vector size="45" baseType="lpstr">
      <vt:lpstr>1_TF1</vt:lpstr>
      <vt:lpstr>Dia</vt:lpstr>
      <vt:lpstr>A sportszervezés elméleti tudnivalói,  az egyetemi sport rendezvényeinek  specifikumai</vt:lpstr>
      <vt:lpstr>A sport (Kun, 2009 alapján)</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A testnevelés</vt:lpstr>
      <vt:lpstr>PowerPoint bemutató</vt:lpstr>
      <vt:lpstr>PowerPoint bemutató</vt:lpstr>
      <vt:lpstr>PowerPoint bemutató</vt:lpstr>
      <vt:lpstr>PowerPoint bemutató</vt:lpstr>
      <vt:lpstr>A sportolóról</vt:lpstr>
      <vt:lpstr>PowerPoint bemutató</vt:lpstr>
      <vt:lpstr>PowerPoint bemutató</vt:lpstr>
      <vt:lpstr>Long-term Athlete Development (LTAD)</vt:lpstr>
      <vt:lpstr>Long-term Athlete Development (LTAD)</vt:lpstr>
      <vt:lpstr>Sportmenedzser környezete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TF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Király András</dc:creator>
  <cp:lastModifiedBy>Géczi Gábor</cp:lastModifiedBy>
  <cp:revision>39</cp:revision>
  <dcterms:created xsi:type="dcterms:W3CDTF">2014-09-01T15:25:50Z</dcterms:created>
  <dcterms:modified xsi:type="dcterms:W3CDTF">2014-10-01T16:53:06Z</dcterms:modified>
</cp:coreProperties>
</file>