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56" r:id="rId4"/>
    <p:sldId id="258" r:id="rId5"/>
    <p:sldId id="277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73" r:id="rId14"/>
    <p:sldId id="274" r:id="rId15"/>
    <p:sldId id="275" r:id="rId16"/>
    <p:sldId id="266" r:id="rId17"/>
    <p:sldId id="276" r:id="rId18"/>
    <p:sldId id="271" r:id="rId19"/>
    <p:sldId id="267" r:id="rId20"/>
    <p:sldId id="268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724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084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5504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gyenes összekötő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5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6CFE7-7691-48E5-A397-47F553BA05B2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6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82B2F-7419-4C25-A356-D314DF574DC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247442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7123-09B2-4C21-A656-8840405D9609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4003-8869-4368-94F9-1F330E38DA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3227001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gyenes összekötő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B3AD-2BD1-462C-A983-397228380B8B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7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D3EFE-7D03-4425-A4E9-132653F08AE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29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EC80-1753-4D6A-8616-9B87A915A179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6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9937-0BB2-4BA1-923A-C481211B3A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1523719"/>
      </p:ext>
    </p:extLst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8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79E87-DF8F-49F6-9BBF-CAE2FFE3DB5C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9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E28C-B753-40F0-AB20-9978E7B506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5439796"/>
      </p:ext>
    </p:extLst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95B52-C4E3-4CD4-9581-2EE038D4E903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4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8D292-B8C9-4F46-B235-C69F4C8B82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252213"/>
      </p:ext>
    </p:extLst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C044-3EDE-4580-9B81-E17F22389506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3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8953-0D5A-49F6-91BB-AFF225D74D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9156505"/>
      </p:ext>
    </p:extLst>
  </p:cSld>
  <p:clrMapOvr>
    <a:masterClrMapping/>
  </p:clrMapOvr>
  <p:transition spd="slow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EDAF-F397-4F19-9EEE-0684B8A9A11A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7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3C7B5-6EE7-4A86-B8BD-201A9171B90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6213629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553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1032-05BC-4E64-8DA2-38DC95A6DDBA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6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90A31-C74E-4F9B-904C-09D14658E7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485537"/>
      </p:ext>
    </p:extLst>
  </p:cSld>
  <p:clrMapOvr>
    <a:masterClrMapping/>
  </p:clrMapOvr>
  <p:transition spd="slow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E1B23-8748-4D19-B559-CCEF3077D91F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5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3805E-D2AA-4122-9DBD-1E14DFF2F2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94602"/>
      </p:ext>
    </p:extLst>
  </p:cSld>
  <p:clrMapOvr>
    <a:masterClrMapping/>
  </p:clrMapOvr>
  <p:transition spd="slow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43F6-FDC3-4822-B2B1-E5D1C9FFCE8B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5" name="Élőláb hely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AA72-4445-45EF-9D0C-9D59057C2F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9079820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812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897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809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28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242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364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963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EC18F-F7EB-40B8-9C7F-1D273F21FD0C}" type="datetimeFigureOut">
              <a:rPr lang="hu-HU" smtClean="0"/>
              <a:t>2014.10.02.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2747D-3448-43A4-906E-1810414412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284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9" name="Szöveg helye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44DCE0-D824-4F6E-A2DA-9070FD55EEB1}" type="datetime1">
              <a:rPr lang="hu-HU"/>
              <a:pPr>
                <a:defRPr/>
              </a:pPr>
              <a:t>2014.10.02.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A861C9-4542-4309-90F7-D74AC37E69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2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cap="all" dirty="0" smtClean="0"/>
              <a:t>Sportirodák szerepe </a:t>
            </a:r>
            <a:br>
              <a:rPr lang="hu-HU" b="1" cap="all" dirty="0" smtClean="0"/>
            </a:br>
            <a:r>
              <a:rPr lang="hu-HU" b="1" cap="all" dirty="0" smtClean="0"/>
              <a:t>az intézményi sportéletben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155829"/>
            <a:ext cx="9144000" cy="1655762"/>
          </a:xfrm>
        </p:spPr>
        <p:txBody>
          <a:bodyPr/>
          <a:lstStyle/>
          <a:p>
            <a:r>
              <a:rPr lang="hu-HU" dirty="0" smtClean="0"/>
              <a:t>Előadó: Bartha Zsolt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17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000" b="1" cap="all" dirty="0">
                <a:solidFill>
                  <a:prstClr val="black"/>
                </a:solidFill>
              </a:rPr>
              <a:t>Integrált Sportiroda működési modellje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Szakterületek, szakmai kompetenciák az irodában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Irodavezetés (menedzsment) </a:t>
            </a:r>
          </a:p>
          <a:p>
            <a:r>
              <a:rPr lang="hu-HU" dirty="0" smtClean="0"/>
              <a:t>Sportszakmai koordináció</a:t>
            </a:r>
          </a:p>
          <a:p>
            <a:r>
              <a:rPr lang="hu-HU" dirty="0" smtClean="0"/>
              <a:t>Szabadidős sportszervezés</a:t>
            </a:r>
          </a:p>
          <a:p>
            <a:r>
              <a:rPr lang="hu-HU" dirty="0" smtClean="0"/>
              <a:t>Kommunikáció</a:t>
            </a:r>
          </a:p>
          <a:p>
            <a:r>
              <a:rPr lang="hu-HU" dirty="0" err="1" smtClean="0"/>
              <a:t>Mentorálás</a:t>
            </a:r>
            <a:endParaRPr lang="hu-HU" dirty="0" smtClean="0"/>
          </a:p>
          <a:p>
            <a:r>
              <a:rPr lang="hu-HU" dirty="0" smtClean="0"/>
              <a:t>Gazdasági ügyintézés</a:t>
            </a:r>
          </a:p>
          <a:p>
            <a:pPr marL="514350" indent="-514350">
              <a:buAutoNum type="alphaLcParenR"/>
            </a:pPr>
            <a:endParaRPr lang="hu-HU" dirty="0" smtClean="0"/>
          </a:p>
          <a:p>
            <a:pPr marL="514350" indent="-514350">
              <a:buAutoNum type="alphaLcParenR"/>
            </a:pPr>
            <a:endParaRPr lang="hu-HU" dirty="0" smtClean="0"/>
          </a:p>
          <a:p>
            <a:pPr marL="514350" indent="-514350">
              <a:buAutoNum type="alphaLcParenR"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 descr="http://www.civek.ro/_afm/uploaded/szervezetek%20logoi/logo%20sport%20iro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1" y="3448625"/>
            <a:ext cx="5083629" cy="232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0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II</a:t>
            </a:r>
            <a:r>
              <a:rPr lang="hu-HU" sz="4000" b="1" cap="all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. Sportszolgáltatások és mintaprogramok </a:t>
            </a:r>
            <a:r>
              <a:rPr lang="hu-HU" sz="4000" b="1" cap="all" dirty="0" err="1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fejlesztésE</a:t>
            </a:r>
            <a: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endParaRPr lang="hu-HU" sz="4000" b="1" dirty="0">
              <a:latin typeface="Calibri Light" panose="020F03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b="1" dirty="0" smtClean="0"/>
              <a:t>Alapfeltételei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Információbázis</a:t>
            </a:r>
          </a:p>
          <a:p>
            <a:r>
              <a:rPr lang="hu-HU" dirty="0" smtClean="0"/>
              <a:t>Szervezési feladatok</a:t>
            </a:r>
          </a:p>
          <a:p>
            <a:r>
              <a:rPr lang="hu-HU" dirty="0" smtClean="0"/>
              <a:t>Kommunikáció</a:t>
            </a:r>
            <a:endParaRPr lang="hu-HU" dirty="0"/>
          </a:p>
        </p:txBody>
      </p:sp>
      <p:pic>
        <p:nvPicPr>
          <p:cNvPr id="3074" name="Picture 2" descr="https://encrypted-tbn0.gstatic.com/images?q=tbn:ANd9GcRD9ia4_Ok6E7iWfQ_3Vm2QHzNHwepwwQ5hAohjAEmo8bp5k3wY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450" y="3002757"/>
            <a:ext cx="6283980" cy="236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Sportszolgáltatások </a:t>
            </a:r>
            <a:r>
              <a:rPr lang="hu-HU" sz="4000" b="1" cap="all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és mintaprogramok </a:t>
            </a:r>
            <a:r>
              <a:rPr lang="hu-HU" sz="4000" b="1" cap="all" dirty="0" err="1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fejlesztésE</a:t>
            </a:r>
            <a: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endParaRPr lang="hu-HU" sz="4000" b="1" dirty="0">
              <a:latin typeface="Calibri Light" panose="020F03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Információbázis</a:t>
            </a:r>
            <a:r>
              <a:rPr lang="hu-HU" dirty="0" smtClean="0"/>
              <a:t>:</a:t>
            </a:r>
          </a:p>
          <a:p>
            <a:endParaRPr lang="hu-HU" dirty="0" smtClean="0"/>
          </a:p>
          <a:p>
            <a:r>
              <a:rPr lang="hu-HU" dirty="0"/>
              <a:t>t</a:t>
            </a:r>
            <a:r>
              <a:rPr lang="hu-HU" dirty="0" smtClean="0"/>
              <a:t>estnevelés sportági kínálat</a:t>
            </a:r>
          </a:p>
          <a:p>
            <a:r>
              <a:rPr lang="hu-HU" dirty="0" smtClean="0"/>
              <a:t>egyesület és hallgatók által nyújtott kínálat</a:t>
            </a:r>
          </a:p>
          <a:p>
            <a:r>
              <a:rPr lang="hu-HU" dirty="0" smtClean="0"/>
              <a:t>külső szolgáltatók által nyújtott kínálat</a:t>
            </a:r>
          </a:p>
          <a:p>
            <a:r>
              <a:rPr lang="hu-HU" dirty="0" err="1" smtClean="0"/>
              <a:t>SportPont</a:t>
            </a:r>
            <a:r>
              <a:rPr lang="hu-HU" dirty="0" smtClean="0"/>
              <a:t> rendszer versenyei</a:t>
            </a:r>
          </a:p>
          <a:p>
            <a:r>
              <a:rPr lang="hu-HU" dirty="0" err="1" smtClean="0"/>
              <a:t>MEFOB-ok</a:t>
            </a:r>
            <a:r>
              <a:rPr lang="hu-HU" dirty="0" smtClean="0"/>
              <a:t>, egyetemi-főiskolai világversenyek</a:t>
            </a:r>
          </a:p>
          <a:p>
            <a:r>
              <a:rPr lang="hu-HU" dirty="0" smtClean="0"/>
              <a:t>pályázati és sportösztöndíj lehetőségek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7172" name="Picture 4" descr="http://hirportal.sikerado.hu/images/kep/201405/sp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232" y="2906712"/>
            <a:ext cx="362902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2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Sportszolgáltatások </a:t>
            </a:r>
            <a:r>
              <a:rPr lang="hu-HU" sz="4000" b="1" cap="all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és mintaprogramok </a:t>
            </a:r>
            <a:r>
              <a:rPr lang="hu-HU" sz="4000" b="1" cap="all" dirty="0" err="1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fejlesztésE</a:t>
            </a:r>
            <a: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endParaRPr lang="hu-HU" sz="4000" b="1" dirty="0">
              <a:latin typeface="Calibri Light" panose="020F03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Szervezési feladatok</a:t>
            </a:r>
            <a:r>
              <a:rPr lang="hu-HU" dirty="0" smtClean="0"/>
              <a:t>:</a:t>
            </a:r>
          </a:p>
          <a:p>
            <a:endParaRPr lang="hu-HU" dirty="0" smtClean="0"/>
          </a:p>
          <a:p>
            <a:r>
              <a:rPr lang="hu-HU" dirty="0"/>
              <a:t>i</a:t>
            </a:r>
            <a:r>
              <a:rPr lang="hu-HU" dirty="0" smtClean="0"/>
              <a:t>gényfelmérés</a:t>
            </a:r>
          </a:p>
          <a:p>
            <a:r>
              <a:rPr lang="hu-HU" dirty="0"/>
              <a:t>s</a:t>
            </a:r>
            <a:r>
              <a:rPr lang="hu-HU" dirty="0" smtClean="0"/>
              <a:t>portfejlesztési projektek kidolgozása</a:t>
            </a:r>
          </a:p>
          <a:p>
            <a:r>
              <a:rPr lang="hu-HU" dirty="0"/>
              <a:t>m</a:t>
            </a:r>
            <a:r>
              <a:rPr lang="hu-HU" dirty="0" smtClean="0"/>
              <a:t>intaprojekt</a:t>
            </a:r>
          </a:p>
          <a:p>
            <a:r>
              <a:rPr lang="hu-HU" dirty="0"/>
              <a:t>k</a:t>
            </a:r>
            <a:r>
              <a:rPr lang="hu-HU" dirty="0" smtClean="0"/>
              <a:t>özpontilag támogatott sportrendezvények beillesztése (MEFOB)</a:t>
            </a:r>
          </a:p>
          <a:p>
            <a:r>
              <a:rPr lang="hu-HU" dirty="0"/>
              <a:t>v</a:t>
            </a:r>
            <a:r>
              <a:rPr lang="hu-HU" dirty="0" smtClean="0"/>
              <a:t>ersenyszerűen sportoló hallgatók toborzása</a:t>
            </a:r>
          </a:p>
          <a:p>
            <a:r>
              <a:rPr lang="hu-HU" dirty="0"/>
              <a:t>l</a:t>
            </a:r>
            <a:r>
              <a:rPr lang="hu-HU" dirty="0" smtClean="0"/>
              <a:t>étesítmények kihasználtsága</a:t>
            </a:r>
          </a:p>
          <a:p>
            <a:r>
              <a:rPr lang="hu-HU" dirty="0" smtClean="0"/>
              <a:t>szponzorok, támogatók felkutatása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16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hu-HU" sz="4000" b="1" cap="all" dirty="0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Sportszolgáltatások </a:t>
            </a:r>
            <a:r>
              <a:rPr lang="hu-HU" sz="4000" b="1" cap="all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és mintaprogramok </a:t>
            </a:r>
            <a:r>
              <a:rPr lang="hu-HU" sz="4000" b="1" cap="all" dirty="0" err="1" smtClean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>fejlesztésE</a:t>
            </a:r>
            <a: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  <a:t/>
            </a:r>
            <a:br>
              <a:rPr lang="hu-HU" sz="4000" b="1" dirty="0">
                <a:solidFill>
                  <a:prstClr val="black"/>
                </a:solidFill>
                <a:latin typeface="Calibri Light" panose="020F0302020204030204" pitchFamily="34" charset="0"/>
                <a:ea typeface="+mn-ea"/>
                <a:cs typeface="+mn-cs"/>
              </a:rPr>
            </a:br>
            <a:endParaRPr lang="hu-HU" sz="4000" b="1" dirty="0">
              <a:latin typeface="Calibri Light" panose="020F03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Kommunikáció</a:t>
            </a:r>
            <a:r>
              <a:rPr lang="hu-HU" dirty="0" smtClean="0"/>
              <a:t>:</a:t>
            </a:r>
          </a:p>
          <a:p>
            <a:endParaRPr lang="hu-HU" dirty="0" smtClean="0"/>
          </a:p>
          <a:p>
            <a:r>
              <a:rPr lang="hu-HU" dirty="0" smtClean="0"/>
              <a:t>honlap működtetése, közösségi oldalak</a:t>
            </a:r>
          </a:p>
          <a:p>
            <a:r>
              <a:rPr lang="hu-HU" dirty="0"/>
              <a:t>e</a:t>
            </a:r>
            <a:r>
              <a:rPr lang="hu-HU" dirty="0" smtClean="0"/>
              <a:t>gyetemi/főiskolai lapok, hírlevelek</a:t>
            </a:r>
          </a:p>
          <a:p>
            <a:r>
              <a:rPr lang="hu-HU" dirty="0"/>
              <a:t>h</a:t>
            </a:r>
            <a:r>
              <a:rPr lang="hu-HU" dirty="0" smtClean="0"/>
              <a:t>elyi médiával kapcsolatépítés</a:t>
            </a:r>
          </a:p>
          <a:p>
            <a:r>
              <a:rPr lang="hu-HU" dirty="0" smtClean="0"/>
              <a:t>intézményvezetők, támogatók, szponzorok rendszeres támogatása</a:t>
            </a:r>
          </a:p>
          <a:p>
            <a:r>
              <a:rPr lang="hu-HU" dirty="0" smtClean="0"/>
              <a:t>szakmai beszámolók a projekt előrehaladásáról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60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cap="all" dirty="0" smtClean="0"/>
              <a:t/>
            </a:r>
            <a:br>
              <a:rPr lang="hu-HU" b="1" cap="all" dirty="0" smtClean="0"/>
            </a:br>
            <a:r>
              <a:rPr lang="hu-HU" b="1" cap="all" dirty="0" smtClean="0"/>
              <a:t>III</a:t>
            </a:r>
            <a:r>
              <a:rPr lang="hu-HU" b="1" cap="all" dirty="0"/>
              <a:t>. Élsportolói életpályamodell – mentorrendszer</a:t>
            </a:r>
            <a:r>
              <a:rPr lang="hu-HU" b="1" dirty="0"/>
              <a:t/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Célja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Sporttörvényben megfogalmazott Kettős életpálya modell részeként segítse az élsportolók </a:t>
            </a:r>
            <a:r>
              <a:rPr lang="hu-HU" b="1" dirty="0" smtClean="0"/>
              <a:t>sportolói és tanulmányi feladatainak összehangolását </a:t>
            </a:r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098" name="Picture 2" descr="http://imagestore1.cotcot.hu/39_16_81768_e9d72c5b3a8086d40ae98470ad52587f_668bbc_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133" y="4136571"/>
            <a:ext cx="4188523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6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cap="all" dirty="0" smtClean="0"/>
              <a:t/>
            </a:r>
            <a:br>
              <a:rPr lang="hu-HU" b="1" cap="all" dirty="0" smtClean="0"/>
            </a:br>
            <a:r>
              <a:rPr lang="hu-HU" b="1" cap="all" dirty="0" smtClean="0"/>
              <a:t>Élsportolói </a:t>
            </a:r>
            <a:r>
              <a:rPr lang="hu-HU" b="1" cap="all" dirty="0"/>
              <a:t>életpályamodell – mentorrendszer</a:t>
            </a:r>
            <a:r>
              <a:rPr lang="hu-HU" b="1" dirty="0"/>
              <a:t/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Sportolók javasolt köre:</a:t>
            </a:r>
          </a:p>
          <a:p>
            <a:pPr marL="0" indent="0">
              <a:buNone/>
            </a:pPr>
            <a:endParaRPr lang="hu-HU" b="1" dirty="0" smtClean="0"/>
          </a:p>
          <a:p>
            <a:r>
              <a:rPr lang="hu-HU" b="1" u="sng" dirty="0" smtClean="0"/>
              <a:t>bővebb kör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dirty="0" smtClean="0"/>
              <a:t>	- Héraklész Csillagprogramban érintett hallgatók</a:t>
            </a:r>
          </a:p>
          <a:p>
            <a:pPr marL="0" indent="0">
              <a:buNone/>
            </a:pPr>
            <a:r>
              <a:rPr lang="hu-HU" dirty="0" smtClean="0"/>
              <a:t>	- az olimpiai és </a:t>
            </a:r>
            <a:r>
              <a:rPr lang="hu-HU" dirty="0" err="1" smtClean="0"/>
              <a:t>Universiade</a:t>
            </a:r>
            <a:r>
              <a:rPr lang="hu-HU" dirty="0" smtClean="0"/>
              <a:t> sportágak korosztályos és válogatott 	sportolói</a:t>
            </a:r>
          </a:p>
          <a:p>
            <a:pPr marL="0" indent="0">
              <a:buNone/>
            </a:pPr>
            <a:r>
              <a:rPr lang="hu-HU" dirty="0" smtClean="0"/>
              <a:t>	- az egyetemi világbajnokságokon érmet szerzők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b="1" u="sng" dirty="0" smtClean="0"/>
              <a:t>szűkített kör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az olimpiai kerettagok</a:t>
            </a: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7696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417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cap="all" dirty="0" smtClean="0"/>
              <a:t>A </a:t>
            </a:r>
            <a:r>
              <a:rPr lang="hu-HU" b="1" cap="all" dirty="0"/>
              <a:t>pályázathoz kapcsolódó monitoring mutatók</a:t>
            </a:r>
            <a:r>
              <a:rPr lang="hu-HU" b="1" dirty="0"/>
              <a:t/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59542"/>
            <a:ext cx="10515600" cy="56280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cap="all" dirty="0" smtClean="0"/>
          </a:p>
          <a:p>
            <a:r>
              <a:rPr lang="hu-HU" b="1" dirty="0" smtClean="0"/>
              <a:t>Hallgatói sportszolgáltatások száma: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a projekt keretében kialakított és bevezetett szolgáltatások száma (min. 2) </a:t>
            </a:r>
          </a:p>
          <a:p>
            <a:r>
              <a:rPr lang="hu-HU" b="1" dirty="0" smtClean="0"/>
              <a:t>Hallgatói sportszolgáltatásokat igénybevevők száma</a:t>
            </a:r>
            <a:r>
              <a:rPr lang="hu-HU" dirty="0" smtClean="0"/>
              <a:t>: </a:t>
            </a:r>
            <a:br>
              <a:rPr lang="hu-HU" dirty="0" smtClean="0"/>
            </a:br>
            <a:r>
              <a:rPr lang="hu-HU" dirty="0" smtClean="0"/>
              <a:t>a projekt keretében kialakított és bevezetett hallgatói szolgáltatásokat igénybevevők száma. A hallgatói szolgáltatásokkal legalább a nappali tagozatos hallgatói létszám 10%-át (korábbi pályázat folytatása esetén együttesen 15%-át) szükséges elérni (a </a:t>
            </a:r>
            <a:r>
              <a:rPr lang="hu-HU" dirty="0" err="1" smtClean="0"/>
              <a:t>SportPontban</a:t>
            </a:r>
            <a:r>
              <a:rPr lang="hu-HU" dirty="0" smtClean="0"/>
              <a:t> Programban regisztrált és pontot gyűjtő hallgatók száma).</a:t>
            </a:r>
          </a:p>
          <a:p>
            <a:r>
              <a:rPr lang="hu-HU" b="1" dirty="0" smtClean="0"/>
              <a:t>Hallgatói sportszolgáltatásként </a:t>
            </a:r>
            <a:r>
              <a:rPr lang="hu-HU" b="1" dirty="0" err="1" smtClean="0"/>
              <a:t>tutori</a:t>
            </a:r>
            <a:r>
              <a:rPr lang="hu-HU" b="1" dirty="0" smtClean="0"/>
              <a:t> és mentori szolgáltatást igénybevevők száma:</a:t>
            </a:r>
            <a:r>
              <a:rPr lang="hu-HU" dirty="0" smtClean="0"/>
              <a:t>	</a:t>
            </a:r>
            <a:br>
              <a:rPr lang="hu-HU" dirty="0" smtClean="0"/>
            </a:br>
            <a:r>
              <a:rPr lang="hu-HU" dirty="0" smtClean="0"/>
              <a:t>azon élsportolók száma, akikkel a kettős karrier életpálya-modell elősegítése érdekében egyéni, </a:t>
            </a:r>
            <a:r>
              <a:rPr lang="hu-HU" dirty="0" err="1" smtClean="0"/>
              <a:t>tutori</a:t>
            </a:r>
            <a:r>
              <a:rPr lang="hu-HU" dirty="0" smtClean="0"/>
              <a:t> és mentori szolgáltatásban részesülnek (min. 3 fő)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42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ÖSSZEGZÉS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TÁMOP/KMR támogatásával működő sportirodák </a:t>
            </a:r>
            <a:r>
              <a:rPr lang="hu-HU" b="1" dirty="0" smtClean="0"/>
              <a:t>feladata</a:t>
            </a:r>
            <a:r>
              <a:rPr lang="hu-HU" dirty="0" smtClean="0"/>
              <a:t> az intézményi sportélet koordinálása - beleértve a Mentorrendszer működtetését -, azon belül a szabadidősport támogatása. </a:t>
            </a:r>
          </a:p>
          <a:p>
            <a:r>
              <a:rPr lang="hu-HU" dirty="0" smtClean="0"/>
              <a:t>A </a:t>
            </a:r>
            <a:r>
              <a:rPr lang="hu-HU" b="1" dirty="0" smtClean="0"/>
              <a:t>cél</a:t>
            </a:r>
            <a:r>
              <a:rPr lang="hu-HU" dirty="0" smtClean="0"/>
              <a:t>, hogy a hallgatóság minél nagyobb aránya mozogjon rendszeresen.</a:t>
            </a:r>
            <a:endParaRPr lang="hu-HU" dirty="0"/>
          </a:p>
        </p:txBody>
      </p:sp>
      <p:pic>
        <p:nvPicPr>
          <p:cNvPr id="8194" name="Picture 2" descr="http://szka.org/wp-content/uploads/2012/09/fuss-neki_logo-300x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117" y="4692649"/>
            <a:ext cx="28575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3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56704"/>
          </a:xfrm>
        </p:spPr>
        <p:txBody>
          <a:bodyPr>
            <a:normAutofit/>
          </a:bodyPr>
          <a:lstStyle/>
          <a:p>
            <a:pPr algn="ctr"/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cap="all" dirty="0" smtClean="0"/>
              <a:t>Köszönöm </a:t>
            </a:r>
            <a:r>
              <a:rPr lang="hu-HU" b="1" cap="all" dirty="0"/>
              <a:t>a figyelmet!</a:t>
            </a:r>
            <a:r>
              <a:rPr lang="hu-HU" b="1" dirty="0"/>
              <a:t/>
            </a:r>
            <a:br>
              <a:rPr lang="hu-HU" b="1" dirty="0"/>
            </a:b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6256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cap="all" dirty="0"/>
              <a:t>Hajós Alfréd Terv 2013-20-as szakmai programja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838200" y="2053545"/>
            <a:ext cx="10515600" cy="4486275"/>
          </a:xfrm>
        </p:spPr>
        <p:txBody>
          <a:bodyPr>
            <a:normAutofit/>
          </a:bodyPr>
          <a:lstStyle/>
          <a:p>
            <a:pPr algn="ctr"/>
            <a:endParaRPr lang="hu-HU" sz="3200" dirty="0" smtClean="0"/>
          </a:p>
          <a:p>
            <a:pPr marL="0" indent="0">
              <a:buNone/>
            </a:pPr>
            <a:r>
              <a:rPr lang="hu-HU" sz="3200" b="1" dirty="0" smtClean="0"/>
              <a:t>Célok:</a:t>
            </a:r>
          </a:p>
          <a:p>
            <a:pPr marL="0" indent="0">
              <a:buNone/>
            </a:pPr>
            <a:endParaRPr lang="hu-HU" sz="3200" b="1" dirty="0" smtClean="0"/>
          </a:p>
          <a:p>
            <a:pPr lvl="1"/>
            <a:r>
              <a:rPr lang="hu-HU" sz="3200" dirty="0" smtClean="0"/>
              <a:t>sportiroda-hálózat létrehozása </a:t>
            </a:r>
            <a:endParaRPr lang="hu-HU" sz="3200" dirty="0"/>
          </a:p>
          <a:p>
            <a:pPr lvl="1"/>
            <a:r>
              <a:rPr lang="hu-HU" sz="3200" dirty="0" smtClean="0"/>
              <a:t>sportszervezés fejlesztése </a:t>
            </a:r>
            <a:endParaRPr lang="hu-HU" sz="3200" dirty="0"/>
          </a:p>
          <a:p>
            <a:pPr lvl="1"/>
            <a:r>
              <a:rPr lang="hu-HU" sz="3200" dirty="0" smtClean="0"/>
              <a:t>tehetséges élsportolók számára </a:t>
            </a:r>
            <a:br>
              <a:rPr lang="hu-HU" sz="3200" dirty="0" smtClean="0"/>
            </a:br>
            <a:r>
              <a:rPr lang="hu-HU" sz="3200" dirty="0" smtClean="0"/>
              <a:t>a kettős életpálya modell</a:t>
            </a:r>
          </a:p>
          <a:p>
            <a:endParaRPr lang="hu-HU" sz="3200" dirty="0"/>
          </a:p>
          <a:p>
            <a:endParaRPr lang="hu-HU" sz="3200" dirty="0" smtClean="0"/>
          </a:p>
          <a:p>
            <a:endParaRPr lang="hu-HU" sz="3200" dirty="0"/>
          </a:p>
          <a:p>
            <a:endParaRPr lang="hu-HU" sz="3200" dirty="0" smtClean="0"/>
          </a:p>
          <a:p>
            <a:endParaRPr lang="hu-HU" sz="3200" dirty="0"/>
          </a:p>
          <a:p>
            <a:endParaRPr lang="hu-HU" sz="3200" dirty="0" smtClean="0"/>
          </a:p>
          <a:p>
            <a:endParaRPr lang="hu-HU" sz="3200" dirty="0"/>
          </a:p>
          <a:p>
            <a:endParaRPr lang="hu-HU" sz="3200" dirty="0" smtClean="0"/>
          </a:p>
          <a:p>
            <a:endParaRPr lang="hu-HU" sz="3200" dirty="0"/>
          </a:p>
          <a:p>
            <a:endParaRPr lang="hu-HU" sz="3200" dirty="0" smtClean="0"/>
          </a:p>
          <a:p>
            <a:endParaRPr lang="hu-HU" sz="3200" dirty="0"/>
          </a:p>
          <a:p>
            <a:endParaRPr lang="hu-HU" sz="3200" dirty="0" smtClean="0"/>
          </a:p>
          <a:p>
            <a:pPr marL="0" indent="0">
              <a:buNone/>
            </a:pPr>
            <a:endParaRPr lang="hu-HU" sz="3200" dirty="0"/>
          </a:p>
        </p:txBody>
      </p:sp>
      <p:pic>
        <p:nvPicPr>
          <p:cNvPr id="9220" name="Picture 4" descr="http://o2hir.hu/images/hirek/67950_515407031815058_1910852437_n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999" y="2923040"/>
            <a:ext cx="2747283" cy="274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4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PÁLYÁZATOK TÍPUSAI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93950"/>
            <a:ext cx="10515600" cy="4683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 smtClean="0"/>
              <a:t>1. Sport a felsőoktatásban pályázat</a:t>
            </a:r>
            <a:r>
              <a:rPr lang="hu-HU" sz="2400" dirty="0" smtClean="0"/>
              <a:t> (TÁMOP-4.1.2.E-13/1/KONV) </a:t>
            </a:r>
          </a:p>
          <a:p>
            <a:pPr lvl="1"/>
            <a:r>
              <a:rPr lang="hu-HU" b="1" dirty="0" smtClean="0"/>
              <a:t>„A” komponens:</a:t>
            </a:r>
          </a:p>
          <a:p>
            <a:pPr marL="457200" lvl="1" indent="0">
              <a:buNone/>
            </a:pPr>
            <a:r>
              <a:rPr lang="hu-HU" dirty="0" smtClean="0"/>
              <a:t>- sporthoz kapcsolódó egyetemi/főiskolai képzések fejlesztése</a:t>
            </a:r>
          </a:p>
          <a:p>
            <a:pPr lvl="1"/>
            <a:r>
              <a:rPr lang="hu-HU" b="1" dirty="0" smtClean="0"/>
              <a:t>„B” komponens / MEFS mint kötelező szakmai partner :</a:t>
            </a:r>
          </a:p>
          <a:p>
            <a:pPr marL="457200" lvl="1" indent="0">
              <a:buNone/>
            </a:pPr>
            <a:r>
              <a:rPr lang="hu-HU" dirty="0" smtClean="0"/>
              <a:t>- felsőoktatási sportirodák létrehozása</a:t>
            </a:r>
          </a:p>
          <a:p>
            <a:pPr marL="457200" lvl="1" indent="0">
              <a:buNone/>
            </a:pPr>
            <a:r>
              <a:rPr lang="hu-HU" dirty="0" smtClean="0"/>
              <a:t>- a hallgatói sportszolgáltatások fejlesztése</a:t>
            </a:r>
          </a:p>
          <a:p>
            <a:pPr marL="457200" lvl="1" indent="0">
              <a:buNone/>
            </a:pPr>
            <a:r>
              <a:rPr lang="hu-HU" dirty="0" smtClean="0"/>
              <a:t>- a mentorrendszer kiépítése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b="1" dirty="0" smtClean="0"/>
              <a:t>2. KMR (Közép-magyarországi Régió) </a:t>
            </a:r>
            <a:r>
              <a:rPr lang="hu-HU" sz="2400" b="1" dirty="0"/>
              <a:t>pályázat / MEFS mint kötelező szakmai partner :</a:t>
            </a:r>
            <a:endParaRPr lang="hu-HU" sz="2400" b="1" dirty="0" smtClean="0"/>
          </a:p>
          <a:p>
            <a:pPr marL="457200" lvl="1" indent="0">
              <a:buNone/>
            </a:pPr>
            <a:r>
              <a:rPr lang="hu-HU" dirty="0" smtClean="0"/>
              <a:t>- felsőoktatási </a:t>
            </a:r>
            <a:r>
              <a:rPr lang="hu-HU" dirty="0"/>
              <a:t>sportirodák </a:t>
            </a:r>
            <a:r>
              <a:rPr lang="hu-HU" dirty="0" smtClean="0"/>
              <a:t>létrehozása</a:t>
            </a:r>
          </a:p>
          <a:p>
            <a:pPr marL="457200" lvl="1" indent="0">
              <a:buNone/>
            </a:pPr>
            <a:r>
              <a:rPr lang="hu-HU" dirty="0" smtClean="0"/>
              <a:t>- a </a:t>
            </a:r>
            <a:r>
              <a:rPr lang="hu-HU" dirty="0"/>
              <a:t>hallgatói sportszolgáltatások </a:t>
            </a:r>
            <a:r>
              <a:rPr lang="hu-HU" dirty="0" smtClean="0"/>
              <a:t>fejlesztése</a:t>
            </a:r>
          </a:p>
          <a:p>
            <a:pPr marL="457200" lvl="1" indent="0">
              <a:buNone/>
            </a:pPr>
            <a:r>
              <a:rPr lang="hu-HU" dirty="0" smtClean="0"/>
              <a:t>- a </a:t>
            </a:r>
            <a:r>
              <a:rPr lang="hu-HU" dirty="0"/>
              <a:t>mentorrendszer </a:t>
            </a:r>
            <a:r>
              <a:rPr lang="hu-HU" dirty="0" smtClean="0"/>
              <a:t>kiépítése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52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 txBox="1">
            <a:spLocks/>
          </p:cNvSpPr>
          <p:nvPr/>
        </p:nvSpPr>
        <p:spPr>
          <a:xfrm>
            <a:off x="1934444" y="116632"/>
            <a:ext cx="8554044" cy="82088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u-HU" sz="4000" b="1" cap="all" dirty="0">
                <a:effectLst>
                  <a:reflection blurRad="12700" stA="48000" endA="300" endPos="55000" dir="5400000" sy="-90000" algn="bl" rotWithShape="0"/>
                </a:effectLst>
                <a:latin typeface="Calibri Light" panose="020F0302020204030204" pitchFamily="34" charset="0"/>
                <a:ea typeface="Cambria Math" pitchFamily="18" charset="0"/>
                <a:cs typeface="Arial" charset="0"/>
              </a:rPr>
              <a:t>Az</a:t>
            </a:r>
            <a:r>
              <a:rPr lang="hu-HU" sz="4000" b="1" cap="all" dirty="0">
                <a:effectLst>
                  <a:reflection blurRad="12700" stA="48000" endA="300" endPos="55000" dir="5400000" sy="-90000" algn="bl" rotWithShape="0"/>
                </a:effectLst>
                <a:latin typeface="Cambria Math" pitchFamily="18" charset="0"/>
                <a:ea typeface="Cambria Math" pitchFamily="18" charset="0"/>
                <a:cs typeface="Arial" charset="0"/>
              </a:rPr>
              <a:t> integrált sportiroda-modell</a:t>
            </a:r>
            <a:endParaRPr lang="hu-HU" sz="4000" cap="all" dirty="0">
              <a:effectLst>
                <a:reflection blurRad="12700" stA="48000" endA="300" endPos="55000" dir="5400000" sy="-90000" algn="bl" rotWithShape="0"/>
              </a:effectLst>
              <a:latin typeface="Cambria Math" pitchFamily="18" charset="0"/>
              <a:ea typeface="Cambria Math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sz="4000" cap="all" dirty="0">
              <a:solidFill>
                <a:srgbClr val="336600"/>
              </a:solidFill>
              <a:effectLst>
                <a:reflection blurRad="12700" stA="48000" endA="300" endPos="55000" dir="5400000" sy="-90000" algn="bl" rotWithShape="0"/>
              </a:effectLst>
              <a:latin typeface="Cambria Math" pitchFamily="18" charset="0"/>
              <a:ea typeface="Cambria Math" pitchFamily="18" charset="0"/>
              <a:cs typeface="Arial" charset="0"/>
            </a:endParaRPr>
          </a:p>
        </p:txBody>
      </p:sp>
      <p:pic>
        <p:nvPicPr>
          <p:cNvPr id="1026" name="Picture 2" descr="D:\terk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9" y="1121644"/>
            <a:ext cx="6300192" cy="404220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909973" y="1628801"/>
            <a:ext cx="87335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Összesen 23 sportiroda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14 vidéki intézményben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9 budapesti intézményben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b="1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TÁMOP-program</a:t>
            </a:r>
            <a:endParaRPr lang="hu-HU" sz="2000" b="1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kovergencia-régiók</a:t>
            </a:r>
            <a:endParaRPr lang="hu-HU" sz="2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2 év, 440 </a:t>
            </a:r>
            <a:r>
              <a:rPr lang="hu-HU" sz="20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mFt</a:t>
            </a:r>
            <a:endParaRPr lang="hu-HU" sz="2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sz="2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KMR pályázat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Budapest-Gödöllő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1+2+1 félév, 160 </a:t>
            </a:r>
            <a:r>
              <a:rPr lang="hu-HU" sz="20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mFt</a:t>
            </a: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sz="2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</a:pPr>
            <a:r>
              <a:rPr lang="hu-HU" sz="20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Koordináció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Konvergencia régió: MEFS Központ (DE)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</a:pPr>
            <a:r>
              <a:rPr lang="hu-HU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KMR: Közép-magyarországi Regionális Sportiroda (BEFS)</a:t>
            </a:r>
          </a:p>
        </p:txBody>
      </p:sp>
      <p:pic>
        <p:nvPicPr>
          <p:cNvPr id="13" name="Kép 3" descr="uj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5589240"/>
            <a:ext cx="122396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5174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cap="all" dirty="0"/>
              <a:t>Pályázatok</a:t>
            </a:r>
            <a:r>
              <a:rPr lang="hu-HU" b="1" dirty="0"/>
              <a:t> </a:t>
            </a:r>
            <a:r>
              <a:rPr lang="hu-HU" b="1" dirty="0" smtClean="0"/>
              <a:t>CÉLJA -</a:t>
            </a:r>
            <a:br>
              <a:rPr lang="hu-HU" b="1" dirty="0" smtClean="0"/>
            </a:br>
            <a:r>
              <a:rPr lang="hu-HU" b="1" dirty="0"/>
              <a:t>Differenciált és komplex sportélet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11591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Intézményi sportfejlesztés céljai:</a:t>
            </a:r>
          </a:p>
          <a:p>
            <a:endParaRPr lang="hu-HU" dirty="0" smtClean="0"/>
          </a:p>
          <a:p>
            <a:pPr marL="571500" indent="-571500">
              <a:buAutoNum type="romanUcPeriod"/>
            </a:pPr>
            <a:r>
              <a:rPr lang="hu-HU" u="sng" dirty="0" smtClean="0"/>
              <a:t>Integrált sportiroda modell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integrált intézményi sporttevékenységeket koordináló szolgáltató szervezeti egység létrehozása</a:t>
            </a:r>
          </a:p>
          <a:p>
            <a:pPr lvl="1"/>
            <a:r>
              <a:rPr lang="hu-HU" dirty="0" smtClean="0"/>
              <a:t>a felsőoktatási intézményi hallgatói sportiroda szakmai profiljának bővítése</a:t>
            </a:r>
          </a:p>
          <a:p>
            <a:pPr lvl="1"/>
            <a:r>
              <a:rPr lang="hu-HU" dirty="0" smtClean="0"/>
              <a:t>intézményi beágyazottság növelése</a:t>
            </a:r>
          </a:p>
          <a:p>
            <a:pPr lvl="1"/>
            <a:r>
              <a:rPr lang="hu-HU" dirty="0" smtClean="0"/>
              <a:t>az intézményi sportirodák közös módszertani és kínálati szolgáltatásfejlesztése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44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cap="all" dirty="0"/>
              <a:t>Pályázatok</a:t>
            </a:r>
            <a:r>
              <a:rPr lang="hu-HU" b="1" dirty="0"/>
              <a:t> </a:t>
            </a:r>
            <a:r>
              <a:rPr lang="hu-HU" b="1" dirty="0" smtClean="0"/>
              <a:t>CÉLJA -</a:t>
            </a:r>
            <a:br>
              <a:rPr lang="hu-HU" b="1" dirty="0" smtClean="0"/>
            </a:br>
            <a:r>
              <a:rPr lang="hu-HU" b="1" dirty="0"/>
              <a:t>Differenciált és komplex sportélet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24654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Intézményi sportfejlesztés céljai: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II.	</a:t>
            </a:r>
            <a:r>
              <a:rPr lang="hu-HU" u="sng" dirty="0" smtClean="0"/>
              <a:t>Hallgatói sportszolgáltatások bővítése, mintaprogramok indítása</a:t>
            </a:r>
            <a:r>
              <a:rPr lang="hu-HU" dirty="0" smtClean="0"/>
              <a:t>: ez által a sportolói hallgatói létszám növelése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III.	Az élsportolók számára a </a:t>
            </a:r>
            <a:r>
              <a:rPr lang="hu-HU" u="sng" dirty="0" smtClean="0"/>
              <a:t>kettős karrier életpálya modell elősegítése</a:t>
            </a:r>
            <a:r>
              <a:rPr lang="hu-HU" dirty="0" smtClean="0"/>
              <a:t>, intézményi mentor és </a:t>
            </a:r>
            <a:r>
              <a:rPr lang="hu-HU" dirty="0" err="1" smtClean="0"/>
              <a:t>tutorrendszer</a:t>
            </a:r>
            <a:r>
              <a:rPr lang="hu-HU" dirty="0" smtClean="0"/>
              <a:t> fejlesztése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82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cap="all" dirty="0"/>
              <a:t>I. Integrált Sportiroda működési modellje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Alappillér: különböző intézményi szereplők együttműködnek, egymás tevékenységét segítik és erősítik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- </a:t>
            </a:r>
            <a:r>
              <a:rPr lang="hu-HU" u="sng" dirty="0" smtClean="0"/>
              <a:t>Belső partnerek</a:t>
            </a:r>
            <a:r>
              <a:rPr lang="hu-HU" dirty="0" smtClean="0"/>
              <a:t>: rektori vezetés, sportszervezeti egység, hallgatói sportszervezők, sportegyesületek</a:t>
            </a:r>
          </a:p>
          <a:p>
            <a:pPr marL="0" indent="0">
              <a:buNone/>
            </a:pPr>
            <a:r>
              <a:rPr lang="hu-HU" dirty="0" smtClean="0"/>
              <a:t>- </a:t>
            </a:r>
            <a:r>
              <a:rPr lang="hu-HU" u="sng" dirty="0" smtClean="0"/>
              <a:t>Külső partnerek</a:t>
            </a:r>
            <a:r>
              <a:rPr lang="hu-HU" dirty="0" smtClean="0"/>
              <a:t>: MOB/MEFS, szakszövetségek, támogatók, közoktatás, média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947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cap="all" dirty="0" smtClean="0"/>
              <a:t>Integrált </a:t>
            </a:r>
            <a:r>
              <a:rPr lang="hu-HU" b="1" cap="all" dirty="0"/>
              <a:t>Sportiroda működési modellje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0655" y="1082329"/>
            <a:ext cx="10515600" cy="53479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Célkitűzései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az intézményen belül az </a:t>
            </a:r>
            <a:r>
              <a:rPr lang="hu-HU" cap="all" dirty="0" smtClean="0"/>
              <a:t>egységek</a:t>
            </a:r>
            <a:r>
              <a:rPr lang="hu-HU" dirty="0" smtClean="0"/>
              <a:t> munkájának </a:t>
            </a:r>
            <a:r>
              <a:rPr lang="hu-HU" cap="all" dirty="0" smtClean="0"/>
              <a:t>összehangolása</a:t>
            </a:r>
            <a:r>
              <a:rPr lang="hu-HU" dirty="0" smtClean="0"/>
              <a:t>, az INFORMÁCIÓCSERE elősegítése</a:t>
            </a:r>
          </a:p>
          <a:p>
            <a:endParaRPr lang="hu-HU" dirty="0" smtClean="0"/>
          </a:p>
          <a:p>
            <a:r>
              <a:rPr lang="hu-HU" dirty="0" smtClean="0"/>
              <a:t>szabadidősport terén a hallgatói </a:t>
            </a:r>
            <a:r>
              <a:rPr lang="hu-HU" cap="all" dirty="0" smtClean="0"/>
              <a:t>részvételi szám </a:t>
            </a:r>
            <a:r>
              <a:rPr lang="hu-HU" dirty="0" smtClean="0"/>
              <a:t>jelentős </a:t>
            </a:r>
            <a:r>
              <a:rPr lang="hu-HU" cap="all" dirty="0" smtClean="0"/>
              <a:t>növelése</a:t>
            </a:r>
          </a:p>
          <a:p>
            <a:endParaRPr lang="hu-HU" dirty="0" smtClean="0"/>
          </a:p>
          <a:p>
            <a:r>
              <a:rPr lang="hu-HU" dirty="0" smtClean="0"/>
              <a:t>versenysport terén a </a:t>
            </a:r>
            <a:r>
              <a:rPr lang="hu-HU" cap="all" dirty="0" smtClean="0"/>
              <a:t>részvételi szám</a:t>
            </a:r>
            <a:r>
              <a:rPr lang="hu-HU" dirty="0" smtClean="0"/>
              <a:t> és az </a:t>
            </a:r>
            <a:r>
              <a:rPr lang="hu-HU" cap="all" dirty="0" smtClean="0"/>
              <a:t>eredményesség</a:t>
            </a:r>
            <a:r>
              <a:rPr lang="hu-HU" dirty="0" smtClean="0"/>
              <a:t> növelésének elősegítése, </a:t>
            </a:r>
            <a:r>
              <a:rPr lang="hu-HU" cap="all" dirty="0" smtClean="0"/>
              <a:t>média </a:t>
            </a:r>
            <a:r>
              <a:rPr lang="hu-HU" dirty="0" smtClean="0"/>
              <a:t>jelenlétének erősítése 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cap="all" dirty="0" smtClean="0"/>
              <a:t>sportszolgáltatások</a:t>
            </a:r>
            <a:r>
              <a:rPr lang="hu-HU" dirty="0" smtClean="0"/>
              <a:t> fejlesztése, szélesítése, sportprogramok </a:t>
            </a:r>
            <a:r>
              <a:rPr lang="hu-HU" cap="all" dirty="0" smtClean="0"/>
              <a:t>rendszeres szervezése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</a:t>
            </a:r>
            <a:r>
              <a:rPr lang="hu-HU" cap="all" dirty="0" smtClean="0"/>
              <a:t>kommunikáció </a:t>
            </a:r>
            <a:r>
              <a:rPr lang="hu-HU" dirty="0" smtClean="0"/>
              <a:t>hatékonyabbá tétele a hallgatók és a további érintett együttműködő partnerek felé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15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000" b="1" cap="all" dirty="0">
                <a:solidFill>
                  <a:prstClr val="black"/>
                </a:solidFill>
              </a:rPr>
              <a:t>Integrált Sportiroda működési modellje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/>
              <a:t>F</a:t>
            </a:r>
            <a:r>
              <a:rPr lang="hu-HU" b="1" dirty="0" smtClean="0"/>
              <a:t>eladatai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az iroda működési feltételeinek megteremtése </a:t>
            </a:r>
          </a:p>
          <a:p>
            <a:pPr marL="0" indent="0">
              <a:buNone/>
            </a:pPr>
            <a:r>
              <a:rPr lang="hu-HU" dirty="0" smtClean="0"/>
              <a:t>	- irodahelyiség biztosítása</a:t>
            </a:r>
          </a:p>
          <a:p>
            <a:pPr marL="0" indent="0">
              <a:buNone/>
            </a:pPr>
            <a:r>
              <a:rPr lang="hu-HU" dirty="0" smtClean="0"/>
              <a:t>	- a pályázatban előírt humánerőforrás biztosítása</a:t>
            </a:r>
          </a:p>
          <a:p>
            <a:endParaRPr lang="hu-HU" dirty="0" smtClean="0"/>
          </a:p>
          <a:p>
            <a:r>
              <a:rPr lang="hu-HU" dirty="0" smtClean="0"/>
              <a:t>az intézményi sportszolgáltatások fejlesztésének, és a mintaprojektek megvalósulásának koordinációja </a:t>
            </a:r>
          </a:p>
          <a:p>
            <a:endParaRPr lang="hu-HU" dirty="0" smtClean="0"/>
          </a:p>
          <a:p>
            <a:r>
              <a:rPr lang="hu-HU" dirty="0" smtClean="0"/>
              <a:t>a kettős életpálya modell megvalósulásának koordinálása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444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úr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441</Words>
  <Application>Microsoft Office PowerPoint</Application>
  <PresentationFormat>Szélesvásznú</PresentationFormat>
  <Paragraphs>159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Franklin Gothic Book</vt:lpstr>
      <vt:lpstr>Franklin Gothic Medium</vt:lpstr>
      <vt:lpstr>Wingdings 2</vt:lpstr>
      <vt:lpstr>Office-téma</vt:lpstr>
      <vt:lpstr>Túra</vt:lpstr>
      <vt:lpstr>Sportirodák szerepe  az intézményi sportéletben</vt:lpstr>
      <vt:lpstr>Hajós Alfréd Terv 2013-20-as szakmai programja</vt:lpstr>
      <vt:lpstr>PÁLYÁZATOK TÍPUSAI</vt:lpstr>
      <vt:lpstr>PowerPoint bemutató</vt:lpstr>
      <vt:lpstr>Pályázatok CÉLJA - Differenciált és komplex sportélet</vt:lpstr>
      <vt:lpstr>Pályázatok CÉLJA - Differenciált és komplex sportélet</vt:lpstr>
      <vt:lpstr>I. Integrált Sportiroda működési modellje</vt:lpstr>
      <vt:lpstr>Integrált Sportiroda működési modellje</vt:lpstr>
      <vt:lpstr>Integrált Sportiroda működési modellje</vt:lpstr>
      <vt:lpstr>Integrált Sportiroda működési modellje</vt:lpstr>
      <vt:lpstr> II. Sportszolgáltatások és mintaprogramok fejlesztésE </vt:lpstr>
      <vt:lpstr> Sportszolgáltatások és mintaprogramok fejlesztésE </vt:lpstr>
      <vt:lpstr> Sportszolgáltatások és mintaprogramok fejlesztésE </vt:lpstr>
      <vt:lpstr> Sportszolgáltatások és mintaprogramok fejlesztésE </vt:lpstr>
      <vt:lpstr> III. Élsportolói életpályamodell – mentorrendszer </vt:lpstr>
      <vt:lpstr> Élsportolói életpályamodell – mentorrendszer </vt:lpstr>
      <vt:lpstr> A pályázathoz kapcsolódó monitoring mutatók </vt:lpstr>
      <vt:lpstr>ÖSSZEGZÉS</vt:lpstr>
      <vt:lpstr> Köszönöm a figyelmet!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Sportirodák szerepe az intézményi sportéletben</dc:title>
  <dc:creator>Bartha Zsolt</dc:creator>
  <cp:lastModifiedBy>Bartha Zsolt</cp:lastModifiedBy>
  <cp:revision>46</cp:revision>
  <dcterms:created xsi:type="dcterms:W3CDTF">2014-10-01T03:20:27Z</dcterms:created>
  <dcterms:modified xsi:type="dcterms:W3CDTF">2014-10-02T07:25:32Z</dcterms:modified>
</cp:coreProperties>
</file>