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61" r:id="rId6"/>
    <p:sldId id="263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95C62-E658-410F-8FD2-7350C8C7D4C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B44D8CC3-4B9A-4944-9063-229582BBBD8C}">
      <dgm:prSet phldrT="[Szöveg]"/>
      <dgm:spPr/>
      <dgm:t>
        <a:bodyPr/>
        <a:lstStyle/>
        <a:p>
          <a:r>
            <a:rPr lang="hu-HU" dirty="0" smtClean="0"/>
            <a:t>Egyetemi testnevelés és szabadidősport</a:t>
          </a:r>
          <a:endParaRPr lang="hu-HU" dirty="0"/>
        </a:p>
      </dgm:t>
    </dgm:pt>
    <dgm:pt modelId="{5E6623C1-0547-4B5F-90D8-A9758B4C3E36}" type="parTrans" cxnId="{BBEE74B1-DD3E-4E4B-94CD-F362050106BD}">
      <dgm:prSet/>
      <dgm:spPr/>
      <dgm:t>
        <a:bodyPr/>
        <a:lstStyle/>
        <a:p>
          <a:endParaRPr lang="hu-HU"/>
        </a:p>
      </dgm:t>
    </dgm:pt>
    <dgm:pt modelId="{513816A8-2BEA-449C-BCE6-052757C3EBA5}" type="sibTrans" cxnId="{BBEE74B1-DD3E-4E4B-94CD-F362050106BD}">
      <dgm:prSet/>
      <dgm:spPr/>
      <dgm:t>
        <a:bodyPr/>
        <a:lstStyle/>
        <a:p>
          <a:endParaRPr lang="hu-HU"/>
        </a:p>
      </dgm:t>
    </dgm:pt>
    <dgm:pt modelId="{9F841BEF-CB28-4E13-88BC-495BDC1508BC}">
      <dgm:prSet phldrT="[Szöveg]"/>
      <dgm:spPr/>
      <dgm:t>
        <a:bodyPr/>
        <a:lstStyle/>
        <a:p>
          <a:r>
            <a:rPr lang="hu-HU" dirty="0" smtClean="0"/>
            <a:t>Testnevelés „szervezeti egység”</a:t>
          </a:r>
          <a:endParaRPr lang="hu-HU" dirty="0"/>
        </a:p>
      </dgm:t>
    </dgm:pt>
    <dgm:pt modelId="{5EEA7F9E-572F-4D01-83C1-6007C680942C}" type="parTrans" cxnId="{21BB5855-7276-4D65-8421-7CF56FDBA825}">
      <dgm:prSet/>
      <dgm:spPr/>
      <dgm:t>
        <a:bodyPr/>
        <a:lstStyle/>
        <a:p>
          <a:endParaRPr lang="hu-HU"/>
        </a:p>
      </dgm:t>
    </dgm:pt>
    <dgm:pt modelId="{1D96E609-BC93-44C6-BB58-0E424A115039}" type="sibTrans" cxnId="{21BB5855-7276-4D65-8421-7CF56FDBA825}">
      <dgm:prSet/>
      <dgm:spPr/>
      <dgm:t>
        <a:bodyPr/>
        <a:lstStyle/>
        <a:p>
          <a:endParaRPr lang="hu-HU"/>
        </a:p>
      </dgm:t>
    </dgm:pt>
    <dgm:pt modelId="{F3294EE2-A235-411F-B21D-4B7690CEDC33}">
      <dgm:prSet phldrT="[Szöveg]"/>
      <dgm:spPr/>
      <dgm:t>
        <a:bodyPr/>
        <a:lstStyle/>
        <a:p>
          <a:r>
            <a:rPr lang="hu-HU" dirty="0" smtClean="0"/>
            <a:t>Hallgatói önkormányzat</a:t>
          </a:r>
          <a:endParaRPr lang="hu-HU" dirty="0"/>
        </a:p>
      </dgm:t>
    </dgm:pt>
    <dgm:pt modelId="{BEF9E12D-57D7-4ADA-A555-AD3C7EB3F3C2}" type="parTrans" cxnId="{6762482E-9E19-489D-BD58-6B80581DD4B8}">
      <dgm:prSet/>
      <dgm:spPr/>
      <dgm:t>
        <a:bodyPr/>
        <a:lstStyle/>
        <a:p>
          <a:endParaRPr lang="hu-HU"/>
        </a:p>
      </dgm:t>
    </dgm:pt>
    <dgm:pt modelId="{90A06B05-D35E-419B-A8FD-E6F5490B4F1B}" type="sibTrans" cxnId="{6762482E-9E19-489D-BD58-6B80581DD4B8}">
      <dgm:prSet/>
      <dgm:spPr/>
      <dgm:t>
        <a:bodyPr/>
        <a:lstStyle/>
        <a:p>
          <a:endParaRPr lang="hu-HU"/>
        </a:p>
      </dgm:t>
    </dgm:pt>
    <dgm:pt modelId="{48B792C1-77EF-4F41-943C-0CA7029A4AEB}">
      <dgm:prSet phldrT="[Szöveg]"/>
      <dgm:spPr/>
      <dgm:t>
        <a:bodyPr/>
        <a:lstStyle/>
        <a:p>
          <a:r>
            <a:rPr lang="hu-HU" dirty="0" smtClean="0"/>
            <a:t>„bizottság” felügyeleti szerv</a:t>
          </a:r>
          <a:endParaRPr lang="hu-HU" dirty="0"/>
        </a:p>
      </dgm:t>
    </dgm:pt>
    <dgm:pt modelId="{DEC91DF3-1C6A-4333-88DB-4124D1CC0ADD}" type="parTrans" cxnId="{7DA7B45C-961C-47E1-B566-228C5EDA4B0F}">
      <dgm:prSet/>
      <dgm:spPr/>
      <dgm:t>
        <a:bodyPr/>
        <a:lstStyle/>
        <a:p>
          <a:endParaRPr lang="hu-HU"/>
        </a:p>
      </dgm:t>
    </dgm:pt>
    <dgm:pt modelId="{49657987-8F53-4AED-A678-B733029560A3}" type="sibTrans" cxnId="{7DA7B45C-961C-47E1-B566-228C5EDA4B0F}">
      <dgm:prSet/>
      <dgm:spPr/>
      <dgm:t>
        <a:bodyPr/>
        <a:lstStyle/>
        <a:p>
          <a:endParaRPr lang="hu-HU"/>
        </a:p>
      </dgm:t>
    </dgm:pt>
    <dgm:pt modelId="{46680560-997E-4906-8634-51736D994904}">
      <dgm:prSet phldrT="[Szöveg]"/>
      <dgm:spPr/>
      <dgm:t>
        <a:bodyPr/>
        <a:lstStyle/>
        <a:p>
          <a:r>
            <a:rPr lang="hu-HU" dirty="0" smtClean="0"/>
            <a:t>Egyetemi sportegyesület (</a:t>
          </a:r>
          <a:r>
            <a:rPr lang="hu-HU" dirty="0" err="1" smtClean="0"/>
            <a:t>ek</a:t>
          </a:r>
          <a:r>
            <a:rPr lang="hu-HU" dirty="0" smtClean="0"/>
            <a:t>)</a:t>
          </a:r>
          <a:endParaRPr lang="hu-HU" dirty="0"/>
        </a:p>
      </dgm:t>
    </dgm:pt>
    <dgm:pt modelId="{7CC68D2A-C34A-4279-B1BC-83F3069E11EE}" type="parTrans" cxnId="{EE4FA745-28E2-4DE3-BD3C-08D4BA30C032}">
      <dgm:prSet/>
      <dgm:spPr/>
      <dgm:t>
        <a:bodyPr/>
        <a:lstStyle/>
        <a:p>
          <a:endParaRPr lang="hu-HU"/>
        </a:p>
      </dgm:t>
    </dgm:pt>
    <dgm:pt modelId="{9256E9DD-D99E-45A1-834B-341CF6EF4F09}" type="sibTrans" cxnId="{EE4FA745-28E2-4DE3-BD3C-08D4BA30C032}">
      <dgm:prSet/>
      <dgm:spPr/>
      <dgm:t>
        <a:bodyPr/>
        <a:lstStyle/>
        <a:p>
          <a:endParaRPr lang="hu-HU"/>
        </a:p>
      </dgm:t>
    </dgm:pt>
    <dgm:pt modelId="{D03C36E0-3C8F-4475-88FD-05ABD3158AD3}" type="pres">
      <dgm:prSet presAssocID="{C1195C62-E658-410F-8FD2-7350C8C7D4C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EC11107-F5D8-4551-B6BC-D6CFBA857734}" type="pres">
      <dgm:prSet presAssocID="{C1195C62-E658-410F-8FD2-7350C8C7D4C3}" presName="radial" presStyleCnt="0">
        <dgm:presLayoutVars>
          <dgm:animLvl val="ctr"/>
        </dgm:presLayoutVars>
      </dgm:prSet>
      <dgm:spPr/>
    </dgm:pt>
    <dgm:pt modelId="{CC4EA648-86CC-4058-9CAA-24C42035F912}" type="pres">
      <dgm:prSet presAssocID="{B44D8CC3-4B9A-4944-9063-229582BBBD8C}" presName="centerShape" presStyleLbl="vennNode1" presStyleIdx="0" presStyleCnt="5"/>
      <dgm:spPr/>
      <dgm:t>
        <a:bodyPr/>
        <a:lstStyle/>
        <a:p>
          <a:endParaRPr lang="hu-HU"/>
        </a:p>
      </dgm:t>
    </dgm:pt>
    <dgm:pt modelId="{B078042C-30F7-4BD8-8C30-D54DED6F6A2F}" type="pres">
      <dgm:prSet presAssocID="{9F841BEF-CB28-4E13-88BC-495BDC1508B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47E0FC-887C-41B9-A9D9-99E1F28DBC1C}" type="pres">
      <dgm:prSet presAssocID="{F3294EE2-A235-411F-B21D-4B7690CEDC3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2A3078-F60F-4EBC-A676-9BD18285A60E}" type="pres">
      <dgm:prSet presAssocID="{48B792C1-77EF-4F41-943C-0CA7029A4AE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FC3990-2FBD-458A-A29C-5B2F3635F40C}" type="pres">
      <dgm:prSet presAssocID="{46680560-997E-4906-8634-51736D99490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C1BC48-3598-4270-BF31-310DEC0EE6D8}" type="presOf" srcId="{C1195C62-E658-410F-8FD2-7350C8C7D4C3}" destId="{D03C36E0-3C8F-4475-88FD-05ABD3158AD3}" srcOrd="0" destOrd="0" presId="urn:microsoft.com/office/officeart/2005/8/layout/radial3"/>
    <dgm:cxn modelId="{FDEC3B27-05B9-40FD-8BE8-0A88029E5A4A}" type="presOf" srcId="{48B792C1-77EF-4F41-943C-0CA7029A4AEB}" destId="{5A2A3078-F60F-4EBC-A676-9BD18285A60E}" srcOrd="0" destOrd="0" presId="urn:microsoft.com/office/officeart/2005/8/layout/radial3"/>
    <dgm:cxn modelId="{215E4526-245B-4BE3-B48F-0C4F0C27FAC4}" type="presOf" srcId="{46680560-997E-4906-8634-51736D994904}" destId="{58FC3990-2FBD-458A-A29C-5B2F3635F40C}" srcOrd="0" destOrd="0" presId="urn:microsoft.com/office/officeart/2005/8/layout/radial3"/>
    <dgm:cxn modelId="{BBEE74B1-DD3E-4E4B-94CD-F362050106BD}" srcId="{C1195C62-E658-410F-8FD2-7350C8C7D4C3}" destId="{B44D8CC3-4B9A-4944-9063-229582BBBD8C}" srcOrd="0" destOrd="0" parTransId="{5E6623C1-0547-4B5F-90D8-A9758B4C3E36}" sibTransId="{513816A8-2BEA-449C-BCE6-052757C3EBA5}"/>
    <dgm:cxn modelId="{A9C8B321-73B4-4ECA-B298-D5BD09BD1472}" type="presOf" srcId="{9F841BEF-CB28-4E13-88BC-495BDC1508BC}" destId="{B078042C-30F7-4BD8-8C30-D54DED6F6A2F}" srcOrd="0" destOrd="0" presId="urn:microsoft.com/office/officeart/2005/8/layout/radial3"/>
    <dgm:cxn modelId="{7DA7B45C-961C-47E1-B566-228C5EDA4B0F}" srcId="{B44D8CC3-4B9A-4944-9063-229582BBBD8C}" destId="{48B792C1-77EF-4F41-943C-0CA7029A4AEB}" srcOrd="2" destOrd="0" parTransId="{DEC91DF3-1C6A-4333-88DB-4124D1CC0ADD}" sibTransId="{49657987-8F53-4AED-A678-B733029560A3}"/>
    <dgm:cxn modelId="{ADF55C54-4EFB-4F43-A1A2-C9165AF5B6C0}" type="presOf" srcId="{B44D8CC3-4B9A-4944-9063-229582BBBD8C}" destId="{CC4EA648-86CC-4058-9CAA-24C42035F912}" srcOrd="0" destOrd="0" presId="urn:microsoft.com/office/officeart/2005/8/layout/radial3"/>
    <dgm:cxn modelId="{A8CB1391-11B8-4C8F-B99A-CD8FA9FB87D4}" type="presOf" srcId="{F3294EE2-A235-411F-B21D-4B7690CEDC33}" destId="{8847E0FC-887C-41B9-A9D9-99E1F28DBC1C}" srcOrd="0" destOrd="0" presId="urn:microsoft.com/office/officeart/2005/8/layout/radial3"/>
    <dgm:cxn modelId="{6762482E-9E19-489D-BD58-6B80581DD4B8}" srcId="{B44D8CC3-4B9A-4944-9063-229582BBBD8C}" destId="{F3294EE2-A235-411F-B21D-4B7690CEDC33}" srcOrd="1" destOrd="0" parTransId="{BEF9E12D-57D7-4ADA-A555-AD3C7EB3F3C2}" sibTransId="{90A06B05-D35E-419B-A8FD-E6F5490B4F1B}"/>
    <dgm:cxn modelId="{21BB5855-7276-4D65-8421-7CF56FDBA825}" srcId="{B44D8CC3-4B9A-4944-9063-229582BBBD8C}" destId="{9F841BEF-CB28-4E13-88BC-495BDC1508BC}" srcOrd="0" destOrd="0" parTransId="{5EEA7F9E-572F-4D01-83C1-6007C680942C}" sibTransId="{1D96E609-BC93-44C6-BB58-0E424A115039}"/>
    <dgm:cxn modelId="{EE4FA745-28E2-4DE3-BD3C-08D4BA30C032}" srcId="{B44D8CC3-4B9A-4944-9063-229582BBBD8C}" destId="{46680560-997E-4906-8634-51736D994904}" srcOrd="3" destOrd="0" parTransId="{7CC68D2A-C34A-4279-B1BC-83F3069E11EE}" sibTransId="{9256E9DD-D99E-45A1-834B-341CF6EF4F09}"/>
    <dgm:cxn modelId="{8A5CA828-CFDB-4E2D-98A4-88DEEF00C694}" type="presParOf" srcId="{D03C36E0-3C8F-4475-88FD-05ABD3158AD3}" destId="{3EC11107-F5D8-4551-B6BC-D6CFBA857734}" srcOrd="0" destOrd="0" presId="urn:microsoft.com/office/officeart/2005/8/layout/radial3"/>
    <dgm:cxn modelId="{5033871F-C069-46D8-8BE0-341063956FB9}" type="presParOf" srcId="{3EC11107-F5D8-4551-B6BC-D6CFBA857734}" destId="{CC4EA648-86CC-4058-9CAA-24C42035F912}" srcOrd="0" destOrd="0" presId="urn:microsoft.com/office/officeart/2005/8/layout/radial3"/>
    <dgm:cxn modelId="{FDEB5789-74EE-4608-A7EA-CDA482D73DBC}" type="presParOf" srcId="{3EC11107-F5D8-4551-B6BC-D6CFBA857734}" destId="{B078042C-30F7-4BD8-8C30-D54DED6F6A2F}" srcOrd="1" destOrd="0" presId="urn:microsoft.com/office/officeart/2005/8/layout/radial3"/>
    <dgm:cxn modelId="{F029AC2B-5EB0-4939-B4FA-E113A053BE0C}" type="presParOf" srcId="{3EC11107-F5D8-4551-B6BC-D6CFBA857734}" destId="{8847E0FC-887C-41B9-A9D9-99E1F28DBC1C}" srcOrd="2" destOrd="0" presId="urn:microsoft.com/office/officeart/2005/8/layout/radial3"/>
    <dgm:cxn modelId="{058DE237-FEDE-4913-BC96-0ECF714C086F}" type="presParOf" srcId="{3EC11107-F5D8-4551-B6BC-D6CFBA857734}" destId="{5A2A3078-F60F-4EBC-A676-9BD18285A60E}" srcOrd="3" destOrd="0" presId="urn:microsoft.com/office/officeart/2005/8/layout/radial3"/>
    <dgm:cxn modelId="{2A67985D-3917-4D80-AB69-E42BCA0EBB4F}" type="presParOf" srcId="{3EC11107-F5D8-4551-B6BC-D6CFBA857734}" destId="{58FC3990-2FBD-458A-A29C-5B2F3635F40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A648-86CC-4058-9CAA-24C42035F912}">
      <dsp:nvSpPr>
        <dsp:cNvPr id="0" name=""/>
        <dsp:cNvSpPr/>
      </dsp:nvSpPr>
      <dsp:spPr>
        <a:xfrm>
          <a:off x="3659716" y="1206500"/>
          <a:ext cx="3005666" cy="30056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Egyetemi testnevelés és szabadidősport</a:t>
          </a:r>
          <a:endParaRPr lang="hu-HU" sz="2600" kern="1200" dirty="0"/>
        </a:p>
      </dsp:txBody>
      <dsp:txXfrm>
        <a:off x="4099886" y="1646670"/>
        <a:ext cx="2125326" cy="2125326"/>
      </dsp:txXfrm>
    </dsp:sp>
    <dsp:sp modelId="{B078042C-30F7-4BD8-8C30-D54DED6F6A2F}">
      <dsp:nvSpPr>
        <dsp:cNvPr id="0" name=""/>
        <dsp:cNvSpPr/>
      </dsp:nvSpPr>
      <dsp:spPr>
        <a:xfrm>
          <a:off x="4411133" y="536"/>
          <a:ext cx="1502833" cy="1502833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Testnevelés „szervezeti egység”</a:t>
          </a:r>
          <a:endParaRPr lang="hu-HU" sz="1300" kern="1200" dirty="0"/>
        </a:p>
      </dsp:txBody>
      <dsp:txXfrm>
        <a:off x="4631218" y="220621"/>
        <a:ext cx="1062663" cy="1062663"/>
      </dsp:txXfrm>
    </dsp:sp>
    <dsp:sp modelId="{8847E0FC-887C-41B9-A9D9-99E1F28DBC1C}">
      <dsp:nvSpPr>
        <dsp:cNvPr id="0" name=""/>
        <dsp:cNvSpPr/>
      </dsp:nvSpPr>
      <dsp:spPr>
        <a:xfrm>
          <a:off x="6368513" y="1957916"/>
          <a:ext cx="1502833" cy="1502833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Hallgatói önkormányzat</a:t>
          </a:r>
          <a:endParaRPr lang="hu-HU" sz="1300" kern="1200" dirty="0"/>
        </a:p>
      </dsp:txBody>
      <dsp:txXfrm>
        <a:off x="6588598" y="2178001"/>
        <a:ext cx="1062663" cy="1062663"/>
      </dsp:txXfrm>
    </dsp:sp>
    <dsp:sp modelId="{5A2A3078-F60F-4EBC-A676-9BD18285A60E}">
      <dsp:nvSpPr>
        <dsp:cNvPr id="0" name=""/>
        <dsp:cNvSpPr/>
      </dsp:nvSpPr>
      <dsp:spPr>
        <a:xfrm>
          <a:off x="4411133" y="3915297"/>
          <a:ext cx="1502833" cy="1502833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„bizottság” felügyeleti szerv</a:t>
          </a:r>
          <a:endParaRPr lang="hu-HU" sz="1300" kern="1200" dirty="0"/>
        </a:p>
      </dsp:txBody>
      <dsp:txXfrm>
        <a:off x="4631218" y="4135382"/>
        <a:ext cx="1062663" cy="1062663"/>
      </dsp:txXfrm>
    </dsp:sp>
    <dsp:sp modelId="{58FC3990-2FBD-458A-A29C-5B2F3635F40C}">
      <dsp:nvSpPr>
        <dsp:cNvPr id="0" name=""/>
        <dsp:cNvSpPr/>
      </dsp:nvSpPr>
      <dsp:spPr>
        <a:xfrm>
          <a:off x="2453752" y="1957916"/>
          <a:ext cx="1502833" cy="1502833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Egyetemi sportegyesület (</a:t>
          </a:r>
          <a:r>
            <a:rPr lang="hu-HU" sz="1300" kern="1200" dirty="0" err="1" smtClean="0"/>
            <a:t>ek</a:t>
          </a:r>
          <a:r>
            <a:rPr lang="hu-HU" sz="1300" kern="1200" dirty="0" smtClean="0"/>
            <a:t>)</a:t>
          </a:r>
          <a:endParaRPr lang="hu-HU" sz="1300" kern="1200" dirty="0"/>
        </a:p>
      </dsp:txBody>
      <dsp:txXfrm>
        <a:off x="2673837" y="217800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AECAE-0401-4AE2-994D-26D37260EE13}" type="datetimeFigureOut">
              <a:rPr lang="hu-HU" smtClean="0"/>
              <a:t>2014.11.17.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53C21-5E04-4E42-8E99-67925C07B3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6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3C21-5E04-4E42-8E99-67925C07B33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56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CE8-D522-4084-B9D1-F368D8588785}" type="datetime1">
              <a:rPr lang="hu-HU" smtClean="0"/>
              <a:t>2014.11.17.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52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D973-775D-4102-ABE8-335754831E1D}" type="datetime1">
              <a:rPr lang="hu-HU" smtClean="0"/>
              <a:t>2014.11.17.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854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163-DCD7-46A8-AD50-0123D408B06C}" type="datetime1">
              <a:rPr lang="hu-HU" smtClean="0"/>
              <a:t>2014.11.17.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7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MKI képek\épületek és karok\rektori2011\homlokzat_sztefelirat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 b="11159"/>
          <a:stretch>
            <a:fillRect/>
          </a:stretch>
        </p:blipFill>
        <p:spPr bwMode="auto">
          <a:xfrm>
            <a:off x="0" y="1285875"/>
            <a:ext cx="12192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285750"/>
            <a:ext cx="399414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609600" y="1500174"/>
            <a:ext cx="109728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02AB-03C6-48AD-BE42-626D1D9033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493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MKI képek\épületek és karok\rektori2011\homlokzat_sztefelirat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 b="11159"/>
          <a:stretch>
            <a:fillRect/>
          </a:stretch>
        </p:blipFill>
        <p:spPr bwMode="auto">
          <a:xfrm>
            <a:off x="0" y="1285875"/>
            <a:ext cx="12192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285750"/>
            <a:ext cx="399414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609600" y="1500174"/>
            <a:ext cx="109728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02AB-03C6-48AD-BE42-626D1D9033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803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109F-7B9C-4191-8C90-C155262328C7}" type="datetime1">
              <a:rPr lang="hu-HU" smtClean="0"/>
              <a:t>2014.11.17.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96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77C1-C5CA-4E45-8066-06D80B13EAAD}" type="datetime1">
              <a:rPr lang="hu-HU" smtClean="0"/>
              <a:t>2014.11.17.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6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D883-D7E7-4833-8A0A-04481FCB77CD}" type="datetime1">
              <a:rPr lang="hu-HU" smtClean="0"/>
              <a:t>2014.11.17.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30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94BE-EA3A-4A44-87BF-AAABA19EE7E4}" type="datetime1">
              <a:rPr lang="hu-HU" smtClean="0"/>
              <a:t>2014.11.17.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21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4903-D911-4666-A9DC-16E16422B414}" type="datetime1">
              <a:rPr lang="hu-HU" smtClean="0"/>
              <a:t>2014.11.17.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65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6A7A-6480-4359-8C06-AE60CFD453C2}" type="datetime1">
              <a:rPr lang="hu-HU" smtClean="0"/>
              <a:t>2014.11.17.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1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2B-FA64-4C09-9F06-C89EEEDB0676}" type="datetime1">
              <a:rPr lang="hu-HU" smtClean="0"/>
              <a:t>2014.11.17.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82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5F49-8DB8-4EE4-9EB9-7F6FAC4254FE}" type="datetime1">
              <a:rPr lang="hu-HU" smtClean="0"/>
              <a:t>2014.11.17.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1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EDC3-4180-494F-BCA1-313F3AA73A90}" type="datetime1">
              <a:rPr lang="hu-HU" smtClean="0"/>
              <a:t>2014.11.17.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1F90-3656-488D-A162-AC7D386B9D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3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t.jogtar.hu/jr/gen/hjegy_doc.cgi?docid=A0400157.KOR&amp;celpara=#xcelpara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38300" y="18137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egyetemi sport lehetőségei a sportvezetők szemszögéből. Az egyetemi testnevelés feladatai, lehetőségei és fejlesztése.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38300" y="4201319"/>
            <a:ext cx="9144000" cy="1655762"/>
          </a:xfrm>
        </p:spPr>
        <p:txBody>
          <a:bodyPr/>
          <a:lstStyle/>
          <a:p>
            <a:r>
              <a:rPr lang="hu-HU" dirty="0" smtClean="0"/>
              <a:t>Lehetséges modellek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Dr. Balogh László SZTE JGYPK Testnevelési és Sporttudományi Intézet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3335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1"/>
          <p:cNvSpPr>
            <a:spLocks noGrp="1"/>
          </p:cNvSpPr>
          <p:nvPr>
            <p:ph idx="1"/>
          </p:nvPr>
        </p:nvSpPr>
        <p:spPr>
          <a:xfrm>
            <a:off x="1992313" y="1341438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hu-HU" altLang="hu-HU" dirty="0" smtClean="0">
                <a:solidFill>
                  <a:srgbClr val="17375E"/>
                </a:solidFill>
              </a:rPr>
              <a:t>Új kerettanterv (NAT 2012) – új KKK EOT számára (</a:t>
            </a:r>
            <a:r>
              <a:rPr lang="hu-HU" altLang="hu-HU" u="sng" dirty="0" smtClean="0">
                <a:solidFill>
                  <a:srgbClr val="17375E"/>
                </a:solidFill>
              </a:rPr>
              <a:t>személyiségfejlesztés (1)</a:t>
            </a:r>
            <a:r>
              <a:rPr lang="hu-HU" altLang="hu-HU" dirty="0" smtClean="0">
                <a:solidFill>
                  <a:srgbClr val="17375E"/>
                </a:solidFill>
              </a:rPr>
              <a:t>, </a:t>
            </a:r>
            <a:r>
              <a:rPr lang="hu-HU" altLang="hu-HU" u="sng" dirty="0" smtClean="0">
                <a:solidFill>
                  <a:srgbClr val="17375E"/>
                </a:solidFill>
              </a:rPr>
              <a:t>egészségtudatosság kialakítása(2)</a:t>
            </a:r>
            <a:r>
              <a:rPr lang="hu-HU" altLang="hu-HU" dirty="0" smtClean="0">
                <a:solidFill>
                  <a:srgbClr val="17375E"/>
                </a:solidFill>
              </a:rPr>
              <a:t>)</a:t>
            </a:r>
          </a:p>
          <a:p>
            <a:pPr eaLnBrk="1" hangingPunct="1"/>
            <a:r>
              <a:rPr lang="hu-HU" altLang="hu-HU" dirty="0" smtClean="0">
                <a:solidFill>
                  <a:srgbClr val="17375E"/>
                </a:solidFill>
              </a:rPr>
              <a:t>Mindennapos testnevelés bevezetése (széleskörű konzultáció előzte meg, felkészültünk, de…)</a:t>
            </a:r>
          </a:p>
          <a:p>
            <a:pPr eaLnBrk="1" hangingPunct="1"/>
            <a:r>
              <a:rPr lang="hu-HU" altLang="hu-HU" dirty="0" smtClean="0">
                <a:solidFill>
                  <a:srgbClr val="17375E"/>
                </a:solidFill>
              </a:rPr>
              <a:t>Létesítményfejlesztési program indul</a:t>
            </a:r>
          </a:p>
          <a:p>
            <a:pPr eaLnBrk="1" hangingPunct="1"/>
            <a:r>
              <a:rPr lang="hu-HU" altLang="hu-HU" dirty="0" smtClean="0">
                <a:solidFill>
                  <a:srgbClr val="17375E"/>
                </a:solidFill>
              </a:rPr>
              <a:t>A testnevelés tantárgy megújítása – a minőségi pedagógia, minőségi testnevelés…(orvos, gyógytornász, pszichológus)</a:t>
            </a:r>
          </a:p>
          <a:p>
            <a:pPr eaLnBrk="1" hangingPunct="1"/>
            <a:r>
              <a:rPr lang="hu-HU" altLang="hu-HU" dirty="0" smtClean="0">
                <a:solidFill>
                  <a:srgbClr val="17375E"/>
                </a:solidFill>
              </a:rPr>
              <a:t>Új képzési formák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dirty="0" smtClean="0">
              <a:solidFill>
                <a:schemeClr val="tx1"/>
              </a:solidFill>
            </a:endParaRPr>
          </a:p>
        </p:txBody>
      </p:sp>
      <p:pic>
        <p:nvPicPr>
          <p:cNvPr id="2355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6294439"/>
            <a:ext cx="2897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églalap 2"/>
          <p:cNvSpPr>
            <a:spLocks noChangeArrowheads="1"/>
          </p:cNvSpPr>
          <p:nvPr/>
        </p:nvSpPr>
        <p:spPr bwMode="auto">
          <a:xfrm>
            <a:off x="2135189" y="333375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u="sng">
                <a:solidFill>
                  <a:srgbClr val="FF0000"/>
                </a:solidFill>
                <a:latin typeface="Arial" panose="020B0604020202020204" pitchFamily="34" charset="0"/>
              </a:rPr>
              <a:t>Mit tett/tesz a szakma?</a:t>
            </a:r>
          </a:p>
        </p:txBody>
      </p:sp>
    </p:spTree>
    <p:extLst>
      <p:ext uri="{BB962C8B-B14F-4D97-AF65-F5344CB8AC3E}">
        <p14:creationId xmlns:p14="http://schemas.microsoft.com/office/powerpoint/2010/main" val="9357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artalom helye 1"/>
          <p:cNvSpPr>
            <a:spLocks noGrp="1"/>
          </p:cNvSpPr>
          <p:nvPr>
            <p:ph idx="1"/>
          </p:nvPr>
        </p:nvSpPr>
        <p:spPr>
          <a:xfrm>
            <a:off x="1992314" y="1196976"/>
            <a:ext cx="8218487" cy="4881563"/>
          </a:xfrm>
        </p:spPr>
        <p:txBody>
          <a:bodyPr/>
          <a:lstStyle/>
          <a:p>
            <a:pPr eaLnBrk="1" hangingPunct="1"/>
            <a:r>
              <a:rPr lang="hu-HU" altLang="hu-HU" dirty="0" smtClean="0">
                <a:solidFill>
                  <a:schemeClr val="tx1"/>
                </a:solidFill>
              </a:rPr>
              <a:t>Sport képesítési kormányrendelet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 smtClean="0">
                <a:solidFill>
                  <a:schemeClr val="tx1"/>
                </a:solidFill>
                <a:hlinkClick r:id="rId2"/>
              </a:rPr>
              <a:t>http://net.jogtar.hu/jr/gen/hjegy_doc.cgi?docid=A0400157.KOR&amp;celpara=#xcelparam</a:t>
            </a:r>
            <a:endParaRPr lang="hu-HU" altLang="hu-H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hu-HU" altLang="hu-HU" dirty="0" smtClean="0">
                <a:solidFill>
                  <a:schemeClr val="tx1"/>
                </a:solidFill>
              </a:rPr>
              <a:t>Testnevelő tanár (A. Bologna, B. egységes osztatlan tanárszak)</a:t>
            </a:r>
          </a:p>
          <a:p>
            <a:pPr eaLnBrk="1" hangingPunct="1"/>
            <a:r>
              <a:rPr lang="hu-HU" altLang="hu-HU" dirty="0" smtClean="0">
                <a:solidFill>
                  <a:schemeClr val="tx1"/>
                </a:solidFill>
              </a:rPr>
              <a:t>A mindennapos testnevelés bevezetése során felmerülő tanárhiány?</a:t>
            </a:r>
          </a:p>
        </p:txBody>
      </p:sp>
      <p:pic>
        <p:nvPicPr>
          <p:cNvPr id="24579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237288"/>
            <a:ext cx="28956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zövegdoboz 2"/>
          <p:cNvSpPr txBox="1">
            <a:spLocks noChangeArrowheads="1"/>
          </p:cNvSpPr>
          <p:nvPr/>
        </p:nvSpPr>
        <p:spPr bwMode="auto">
          <a:xfrm>
            <a:off x="2208213" y="333376"/>
            <a:ext cx="439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>
                <a:solidFill>
                  <a:srgbClr val="FF0000"/>
                </a:solidFill>
                <a:latin typeface="Arial" panose="020B0604020202020204" pitchFamily="34" charset="0"/>
              </a:rPr>
              <a:t>A döntéshozók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85" y="765337"/>
            <a:ext cx="8376630" cy="50479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84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Egyetemi testnevelés, hallgatói szabadidősport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u="sng" dirty="0" smtClean="0"/>
              <a:t>Testnevelés</a:t>
            </a:r>
            <a:r>
              <a:rPr lang="hu-HU" dirty="0" smtClean="0"/>
              <a:t> tantárgy vs. Egyetemi szabadidősport (fogalom)</a:t>
            </a:r>
          </a:p>
          <a:p>
            <a:r>
              <a:rPr lang="hu-HU" dirty="0" smtClean="0"/>
              <a:t>Nincs egységes szabályozás (kötelező, választható, kritériumtárgy, fizetős, ingyenes)</a:t>
            </a:r>
          </a:p>
          <a:p>
            <a:r>
              <a:rPr lang="hu-HU" dirty="0" smtClean="0"/>
              <a:t>Létesítmények, finanszírozás</a:t>
            </a:r>
          </a:p>
          <a:p>
            <a:r>
              <a:rPr lang="hu-HU" dirty="0" smtClean="0"/>
              <a:t>Iroda, Központ, Tanszék, Intézet</a:t>
            </a:r>
          </a:p>
          <a:p>
            <a:r>
              <a:rPr lang="hu-HU" dirty="0" smtClean="0"/>
              <a:t>Testnevelés tantárgy vs. </a:t>
            </a:r>
            <a:r>
              <a:rPr lang="hu-HU" u="sng" dirty="0" smtClean="0"/>
              <a:t>Egyetemi szabadidősport </a:t>
            </a:r>
            <a:r>
              <a:rPr lang="hu-HU" dirty="0" smtClean="0"/>
              <a:t>(fogalom)</a:t>
            </a:r>
          </a:p>
          <a:p>
            <a:r>
              <a:rPr lang="hu-HU" dirty="0" smtClean="0"/>
              <a:t>Ki tartja? Hol tartja? Mennyiért tartja?</a:t>
            </a:r>
          </a:p>
          <a:p>
            <a:r>
              <a:rPr lang="hu-HU" u="sng" dirty="0" smtClean="0"/>
              <a:t>Összefogás:</a:t>
            </a:r>
            <a:r>
              <a:rPr lang="hu-HU" dirty="0" smtClean="0"/>
              <a:t> testnevelő/sportszakember, egyetemi klub, hallgatók, HÖK</a:t>
            </a:r>
          </a:p>
          <a:p>
            <a:r>
              <a:rPr lang="hu-HU" dirty="0" smtClean="0"/>
              <a:t>1. Van testnevelő tanárképzés és edzőképzés		2. </a:t>
            </a:r>
            <a:r>
              <a:rPr lang="hu-HU" dirty="0"/>
              <a:t>N</a:t>
            </a:r>
            <a:r>
              <a:rPr lang="hu-HU" dirty="0" smtClean="0"/>
              <a:t>incs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0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" y="98425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Lehetséges modellek 1.0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8496017"/>
              </p:ext>
            </p:extLst>
          </p:nvPr>
        </p:nvGraphicFramePr>
        <p:xfrm>
          <a:off x="1181100" y="719666"/>
          <a:ext cx="103251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8521700" y="990600"/>
            <a:ext cx="2616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Testnevelő tanárképző és edzőképző szervezeti egység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7264400" y="1825625"/>
            <a:ext cx="889000" cy="29527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Implikációk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Kötelező testnevelés vagy sem? </a:t>
            </a:r>
          </a:p>
          <a:p>
            <a:r>
              <a:rPr lang="hu-HU" dirty="0" smtClean="0"/>
              <a:t>Főállású státuszban lévők vagy óraadók?</a:t>
            </a:r>
          </a:p>
          <a:p>
            <a:r>
              <a:rPr lang="hu-HU" dirty="0" smtClean="0"/>
              <a:t>Hallgatók bevonása, mentorok irányításával?</a:t>
            </a:r>
          </a:p>
          <a:p>
            <a:r>
              <a:rPr lang="hu-HU" dirty="0" smtClean="0"/>
              <a:t>Kiváltható a testnevelés vagy sem?</a:t>
            </a:r>
          </a:p>
          <a:p>
            <a:r>
              <a:rPr lang="hu-HU" dirty="0" smtClean="0"/>
              <a:t>Együttműködés az egyetemi és a nem egyetemi sportegyesületekkel?</a:t>
            </a:r>
          </a:p>
          <a:p>
            <a:r>
              <a:rPr lang="hu-HU" dirty="0" smtClean="0"/>
              <a:t>Kell-e egységes szabályozás vagy sem?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Dr. Balogh László SZTE JGYPK Testnevelési és Sporttudományi Intézet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294</Words>
  <Application>Microsoft Office PowerPoint</Application>
  <PresentationFormat>Szélesvásznú</PresentationFormat>
  <Paragraphs>43</Paragraphs>
  <Slides>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Office-téma</vt:lpstr>
      <vt:lpstr>Az egyetemi sport lehetőségei a sportvezetők szemszögéből. Az egyetemi testnevelés feladatai, lehetőségei és fejlesztése.</vt:lpstr>
      <vt:lpstr>PowerPoint bemutató</vt:lpstr>
      <vt:lpstr>PowerPoint bemutató</vt:lpstr>
      <vt:lpstr>Egyetemi testnevelés, hallgatói szabadidősport</vt:lpstr>
      <vt:lpstr>Lehetséges modellek 1.0</vt:lpstr>
      <vt:lpstr>Implikációk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egyetemi testnevelés  - hallgatói szabadidősport</dc:title>
  <dc:creator>Dr Balogh László</dc:creator>
  <cp:lastModifiedBy>Dr Balogh László</cp:lastModifiedBy>
  <cp:revision>23</cp:revision>
  <dcterms:created xsi:type="dcterms:W3CDTF">2014-09-30T14:08:34Z</dcterms:created>
  <dcterms:modified xsi:type="dcterms:W3CDTF">2014-11-17T17:22:16Z</dcterms:modified>
</cp:coreProperties>
</file>