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74" r:id="rId6"/>
    <p:sldId id="281" r:id="rId7"/>
    <p:sldId id="273" r:id="rId8"/>
    <p:sldId id="272" r:id="rId9"/>
    <p:sldId id="275" r:id="rId10"/>
    <p:sldId id="283" r:id="rId11"/>
    <p:sldId id="276" r:id="rId12"/>
    <p:sldId id="277" r:id="rId13"/>
    <p:sldId id="282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B005-6846-42A3-ABBF-5E95779AA6FE}" type="datetimeFigureOut">
              <a:rPr lang="hu-HU" smtClean="0"/>
              <a:t>2014.11.03.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0493-121B-4BC4-9291-C0FFE0646F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680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B005-6846-42A3-ABBF-5E95779AA6FE}" type="datetimeFigureOut">
              <a:rPr lang="hu-HU" smtClean="0"/>
              <a:t>2014.11.03.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0493-121B-4BC4-9291-C0FFE0646F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189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B005-6846-42A3-ABBF-5E95779AA6FE}" type="datetimeFigureOut">
              <a:rPr lang="hu-HU" smtClean="0"/>
              <a:t>2014.11.03.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0493-121B-4BC4-9291-C0FFE0646F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7454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Arial" charset="0"/>
              </a:endParaRPr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0C6CF-CEF7-4048-A5FB-B81A33E80E0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0357933"/>
      </p:ext>
    </p:extLst>
  </p:cSld>
  <p:clrMapOvr>
    <a:masterClrMapping/>
  </p:clrMapOvr>
  <p:transition advTm="9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B005-6846-42A3-ABBF-5E95779AA6FE}" type="datetimeFigureOut">
              <a:rPr lang="hu-HU" smtClean="0"/>
              <a:t>2014.11.03.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0493-121B-4BC4-9291-C0FFE0646F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655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B005-6846-42A3-ABBF-5E95779AA6FE}" type="datetimeFigureOut">
              <a:rPr lang="hu-HU" smtClean="0"/>
              <a:t>2014.11.03.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0493-121B-4BC4-9291-C0FFE0646F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690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B005-6846-42A3-ABBF-5E95779AA6FE}" type="datetimeFigureOut">
              <a:rPr lang="hu-HU" smtClean="0"/>
              <a:t>2014.11.03.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0493-121B-4BC4-9291-C0FFE0646F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598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B005-6846-42A3-ABBF-5E95779AA6FE}" type="datetimeFigureOut">
              <a:rPr lang="hu-HU" smtClean="0"/>
              <a:t>2014.11.03.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0493-121B-4BC4-9291-C0FFE0646F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853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B005-6846-42A3-ABBF-5E95779AA6FE}" type="datetimeFigureOut">
              <a:rPr lang="hu-HU" smtClean="0"/>
              <a:t>2014.11.03.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0493-121B-4BC4-9291-C0FFE0646F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774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B005-6846-42A3-ABBF-5E95779AA6FE}" type="datetimeFigureOut">
              <a:rPr lang="hu-HU" smtClean="0"/>
              <a:t>2014.11.03.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0493-121B-4BC4-9291-C0FFE0646F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462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B005-6846-42A3-ABBF-5E95779AA6FE}" type="datetimeFigureOut">
              <a:rPr lang="hu-HU" smtClean="0"/>
              <a:t>2014.11.03.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0493-121B-4BC4-9291-C0FFE0646F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635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B005-6846-42A3-ABBF-5E95779AA6FE}" type="datetimeFigureOut">
              <a:rPr lang="hu-HU" smtClean="0"/>
              <a:t>2014.11.03.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0493-121B-4BC4-9291-C0FFE0646F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930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3B005-6846-42A3-ABBF-5E95779AA6FE}" type="datetimeFigureOut">
              <a:rPr lang="hu-HU" smtClean="0"/>
              <a:t>2014.11.03.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D0493-121B-4BC4-9291-C0FFE0646F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209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aszol.ro/index.php/hatter/21275-a-londoni-6-3-tol-az-amszterdami-1-8-ig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Új prezentációs alapok\1_pptkep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Az olimpiai sportágak az egyetemi </a:t>
            </a:r>
            <a:r>
              <a:rPr lang="hu-HU" dirty="0" smtClean="0"/>
              <a:t>sportban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Fábián László</a:t>
            </a:r>
          </a:p>
          <a:p>
            <a:r>
              <a:rPr lang="hu-HU" dirty="0" smtClean="0"/>
              <a:t>MOB</a:t>
            </a:r>
          </a:p>
          <a:p>
            <a:r>
              <a:rPr lang="hu-HU" dirty="0" smtClean="0"/>
              <a:t>sportigazgató 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795882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MEFS</a:t>
            </a:r>
            <a:endParaRPr lang="hu-HU" dirty="0"/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69151492"/>
              </p:ext>
            </p:extLst>
          </p:nvPr>
        </p:nvGraphicFramePr>
        <p:xfrm>
          <a:off x="467544" y="1412776"/>
          <a:ext cx="8075615" cy="1243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123"/>
                <a:gridCol w="1615123"/>
                <a:gridCol w="1615123"/>
                <a:gridCol w="1615123"/>
                <a:gridCol w="1615123"/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2011. évi tény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2012. évi tény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2013. évi tény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2014. évi tény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Magyar Egyetemi- Főiskolai Sportszövetség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120 600 000 Ft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120 600 000 Ft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165 100 000 Ft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182 100 000 Ft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Universiade</a:t>
                      </a:r>
                      <a:r>
                        <a:rPr lang="hu-H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(páratlan években)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20 000 </a:t>
                      </a:r>
                      <a:r>
                        <a:rPr lang="hu-HU" sz="20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000</a:t>
                      </a:r>
                      <a:r>
                        <a:rPr lang="hu-H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Ft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17 000 </a:t>
                      </a:r>
                      <a:r>
                        <a:rPr lang="hu-HU" sz="20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000</a:t>
                      </a:r>
                      <a:r>
                        <a:rPr lang="hu-H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Ft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594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7" descr="Tuske_latvany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540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8" descr="Tuske_latvany_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37"/>
            <a:ext cx="9144000" cy="68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716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megtisztelő figyelmüket!</a:t>
            </a:r>
            <a:endParaRPr lang="hu-HU" dirty="0"/>
          </a:p>
        </p:txBody>
      </p:sp>
      <p:pic>
        <p:nvPicPr>
          <p:cNvPr id="7170" name="Picture 2" descr="K:\vasvari_feri\innovacio_2014.10.29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97" y="1600200"/>
            <a:ext cx="678800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12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980728"/>
          </a:xfrm>
        </p:spPr>
        <p:txBody>
          <a:bodyPr/>
          <a:lstStyle/>
          <a:p>
            <a:pPr>
              <a:defRPr/>
            </a:pPr>
            <a:r>
              <a:rPr lang="hu-HU" altLang="hu-HU" sz="4000" dirty="0" smtClean="0">
                <a:solidFill>
                  <a:srgbClr val="FF0000"/>
                </a:solidFill>
              </a:rPr>
              <a:t>Sport, mint „stratégiai ágazat”</a:t>
            </a:r>
          </a:p>
        </p:txBody>
      </p:sp>
      <p:sp>
        <p:nvSpPr>
          <p:cNvPr id="118787" name="Rectangle 3" descr="hermes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27984" y="980728"/>
            <a:ext cx="4716015" cy="5877272"/>
          </a:xfrm>
          <a:noFill/>
          <a:ex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sz="1400" dirty="0" smtClean="0"/>
              <a:t>Az egyes kiemelt sportágak fejlesztési feladataival </a:t>
            </a:r>
            <a:r>
              <a:rPr lang="hu-HU" sz="1400" b="1" dirty="0" smtClean="0"/>
              <a:t>összefüggő kormányzati intézkedésekről szóló 1145/2013. (III. 21.)  Korm. Határozatban</a:t>
            </a:r>
            <a:r>
              <a:rPr lang="hu-HU" sz="1400" dirty="0" smtClean="0"/>
              <a:t> kijelölésre kerültek a korábbi egyeztetések alapján a Magyar Olimpiai Bizottság által </a:t>
            </a:r>
            <a:r>
              <a:rPr lang="hu-HU" sz="1400" b="1" dirty="0" smtClean="0"/>
              <a:t>kiválasztott 16 sportággal</a:t>
            </a:r>
            <a:r>
              <a:rPr lang="hu-HU" sz="1400" dirty="0" smtClean="0"/>
              <a:t> összefüggő egyes kormányzati feladatok. A hivatkozott kormányhatározattal összefüggésben az Emberi Erőforrások Minisztériuma, a MOB, és a Nemzeti Sportközpontok részvételével </a:t>
            </a:r>
            <a:r>
              <a:rPr lang="hu-HU" sz="1400" b="1" dirty="0" smtClean="0"/>
              <a:t>Koordinációs Munkacsoport</a:t>
            </a:r>
            <a:r>
              <a:rPr lang="hu-HU" sz="1400" dirty="0" smtClean="0"/>
              <a:t> alakult. </a:t>
            </a:r>
          </a:p>
          <a:p>
            <a:pPr eaLnBrk="1" hangingPunct="1">
              <a:defRPr/>
            </a:pPr>
            <a:r>
              <a:rPr lang="hu-HU" sz="1400" dirty="0" smtClean="0"/>
              <a:t>A MOB által kiemelt sportágak 2013. évi sportfejlesztési elképzeléseinek támogatásáról, továbbá a 2014–2020. évre vonatkozó sportágfejlesztési igények bemutatásáról szóló 1526/2013. (VIII. 12.) Korm. határozat 3. pontja alapján az </a:t>
            </a:r>
            <a:r>
              <a:rPr lang="hu-HU" sz="1400" b="1" dirty="0" smtClean="0"/>
              <a:t>Emberi Erőforrások Minisztériuma, a kiemelt sportágak szakszövetségei és a Magyar Olimpiai Bizottság támogatási szerződést kötöttek sportágfejlesztési feladatok megvalósítására.</a:t>
            </a:r>
            <a:r>
              <a:rPr lang="hu-HU" sz="1400" dirty="0" smtClean="0"/>
              <a:t> </a:t>
            </a:r>
          </a:p>
          <a:p>
            <a:pPr eaLnBrk="1" hangingPunct="1">
              <a:defRPr/>
            </a:pPr>
            <a:r>
              <a:rPr lang="hu-HU" sz="2000" b="1" dirty="0" smtClean="0">
                <a:solidFill>
                  <a:srgbClr val="FF0000"/>
                </a:solidFill>
              </a:rPr>
              <a:t>Jövő:</a:t>
            </a:r>
            <a:r>
              <a:rPr lang="hu-HU" sz="2000" dirty="0" smtClean="0">
                <a:solidFill>
                  <a:srgbClr val="FF0000"/>
                </a:solidFill>
              </a:rPr>
              <a:t> A sportágfejlesztéssel kapcsolatos </a:t>
            </a:r>
            <a:r>
              <a:rPr lang="hu-HU" sz="2000" b="1" dirty="0" smtClean="0">
                <a:solidFill>
                  <a:srgbClr val="FF0000"/>
                </a:solidFill>
              </a:rPr>
              <a:t>szakmai előrelépést</a:t>
            </a:r>
            <a:r>
              <a:rPr lang="hu-HU" sz="2000" dirty="0" smtClean="0">
                <a:solidFill>
                  <a:srgbClr val="FF0000"/>
                </a:solidFill>
              </a:rPr>
              <a:t>  </a:t>
            </a:r>
            <a:r>
              <a:rPr lang="hu-HU" sz="2000" b="1" dirty="0" smtClean="0">
                <a:solidFill>
                  <a:srgbClr val="FF0000"/>
                </a:solidFill>
              </a:rPr>
              <a:t>a különböző források és a hozzájuk tartozó szakmai feladatok összehangolása, harmonizálása jelenti.</a:t>
            </a:r>
            <a:endParaRPr lang="hu-HU" sz="2000" dirty="0" smtClean="0">
              <a:solidFill>
                <a:srgbClr val="FF0000"/>
              </a:solidFill>
            </a:endParaRPr>
          </a:p>
        </p:txBody>
      </p:sp>
      <p:pic>
        <p:nvPicPr>
          <p:cNvPr id="20486" name="Picture 6" descr="C:\Users\Erzsébet\Pictures\m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3" y="980728"/>
            <a:ext cx="4643438" cy="587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735235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0"/>
            <a:ext cx="6697663" cy="1268413"/>
          </a:xfrm>
        </p:spPr>
        <p:txBody>
          <a:bodyPr/>
          <a:lstStyle/>
          <a:p>
            <a:pPr>
              <a:defRPr/>
            </a:pPr>
            <a:r>
              <a:rPr lang="hu-HU" altLang="hu-HU" sz="3600" dirty="0" smtClean="0">
                <a:solidFill>
                  <a:srgbClr val="FF0000"/>
                </a:solidFill>
              </a:rPr>
              <a:t>Legfontosabb érték – Tudás</a:t>
            </a:r>
            <a:r>
              <a:rPr lang="hu-HU" altLang="hu-HU" sz="4000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hu-HU" altLang="hu-HU" sz="4000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hu-HU" altLang="hu-HU" sz="1200" dirty="0" smtClean="0">
                <a:solidFill>
                  <a:srgbClr val="FFFFFF"/>
                </a:solidFill>
                <a:latin typeface="Times New Roman" pitchFamily="18" charset="0"/>
              </a:rPr>
              <a:t>Sebes Gusztáv stratégiai fontosságú füzete</a:t>
            </a:r>
            <a:br>
              <a:rPr lang="hu-HU" altLang="hu-HU" sz="1200" dirty="0" smtClean="0">
                <a:solidFill>
                  <a:srgbClr val="FFFFFF"/>
                </a:solidFill>
                <a:latin typeface="Times New Roman" pitchFamily="18" charset="0"/>
              </a:rPr>
            </a:br>
            <a:r>
              <a:rPr lang="hu-HU" altLang="hu-HU" sz="1200" dirty="0" smtClean="0">
                <a:solidFill>
                  <a:srgbClr val="FFFFFF"/>
                </a:solidFill>
                <a:latin typeface="Times New Roman" pitchFamily="18" charset="0"/>
                <a:hlinkClick r:id="rId2"/>
              </a:rPr>
              <a:t>http://www.maszol.ro/index.php/hatter/21275-a-londoni-6-3-tol-az-amszterdami-1-8-ig</a:t>
            </a:r>
            <a:endParaRPr lang="hu-HU" altLang="hu-HU" sz="4000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8787" name="Rectangle 3" descr="hermes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51500" y="1296988"/>
            <a:ext cx="3492500" cy="5561012"/>
          </a:xfrm>
          <a:noFill/>
          <a:extLst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u-HU" sz="1400" b="1" dirty="0" smtClean="0">
                <a:latin typeface="Times New Roman" pitchFamily="18" charset="0"/>
              </a:rPr>
              <a:t>Öt pillér: </a:t>
            </a:r>
          </a:p>
          <a:p>
            <a:pPr marL="0" indent="0" eaLnBrk="1" hangingPunct="1">
              <a:defRPr/>
            </a:pPr>
            <a:r>
              <a:rPr lang="hu-HU" sz="1400" b="1" dirty="0" smtClean="0">
                <a:latin typeface="Times New Roman" pitchFamily="18" charset="0"/>
              </a:rPr>
              <a:t>a létesítményfejlesztés, </a:t>
            </a:r>
          </a:p>
          <a:p>
            <a:pPr marL="0" indent="0" eaLnBrk="1" hangingPunct="1">
              <a:defRPr/>
            </a:pPr>
            <a:r>
              <a:rPr lang="hu-HU" sz="1400" b="1" dirty="0" smtClean="0">
                <a:latin typeface="Times New Roman" pitchFamily="18" charset="0"/>
              </a:rPr>
              <a:t>a versenysport, </a:t>
            </a:r>
          </a:p>
          <a:p>
            <a:pPr marL="0" indent="0" eaLnBrk="1" hangingPunct="1">
              <a:defRPr/>
            </a:pPr>
            <a:r>
              <a:rPr lang="hu-HU" sz="1400" b="1" dirty="0" smtClean="0">
                <a:latin typeface="Times New Roman" pitchFamily="18" charset="0"/>
              </a:rPr>
              <a:t>az utánpótlás-nevelés, </a:t>
            </a:r>
          </a:p>
          <a:p>
            <a:pPr marL="0" indent="0" eaLnBrk="1" hangingPunct="1">
              <a:defRPr/>
            </a:pPr>
            <a:r>
              <a:rPr lang="hu-HU" sz="1400" b="1" dirty="0" smtClean="0">
                <a:latin typeface="Times New Roman" pitchFamily="18" charset="0"/>
              </a:rPr>
              <a:t>a műhelytámogatás és </a:t>
            </a:r>
          </a:p>
          <a:p>
            <a:pPr marL="0" indent="0" eaLnBrk="1" hangingPunct="1">
              <a:defRPr/>
            </a:pPr>
            <a:r>
              <a:rPr lang="hu-HU" sz="1400" b="1" dirty="0" smtClean="0">
                <a:latin typeface="Times New Roman" pitchFamily="18" charset="0"/>
              </a:rPr>
              <a:t>Kiemelt Edzők Program (KEP) - 168 fő</a:t>
            </a:r>
          </a:p>
          <a:p>
            <a:pPr lvl="1" eaLnBrk="1" hangingPunct="1">
              <a:defRPr/>
            </a:pPr>
            <a:r>
              <a:rPr lang="hu-HU" sz="1400" b="1" dirty="0" smtClean="0">
                <a:latin typeface="Times New Roman" pitchFamily="18" charset="0"/>
              </a:rPr>
              <a:t>26 sportág, 3+1 kategória (eredményesség és szakmai szempontok alapján). </a:t>
            </a:r>
          </a:p>
          <a:p>
            <a:pPr lvl="1" eaLnBrk="1" hangingPunct="1">
              <a:defRPr/>
            </a:pPr>
            <a:r>
              <a:rPr lang="hu-HU" sz="1400" b="1" dirty="0" smtClean="0">
                <a:solidFill>
                  <a:srgbClr val="FF0000"/>
                </a:solidFill>
              </a:rPr>
              <a:t>2013. szeptember 1-től </a:t>
            </a:r>
            <a:r>
              <a:rPr lang="hu-HU" sz="1400" b="1" dirty="0" smtClean="0"/>
              <a:t>indult. </a:t>
            </a:r>
            <a:endParaRPr lang="hu-HU" sz="1400" dirty="0" smtClean="0"/>
          </a:p>
          <a:p>
            <a:pPr lvl="1" eaLnBrk="1" hangingPunct="1">
              <a:defRPr/>
            </a:pPr>
            <a:r>
              <a:rPr lang="hu-HU" sz="1400" b="1" dirty="0" smtClean="0"/>
              <a:t>Kiemelt Edző Programban résztvevő edzők szakmai ellenőrzése</a:t>
            </a:r>
            <a:endParaRPr lang="hu-HU" sz="1400" dirty="0" smtClean="0"/>
          </a:p>
          <a:p>
            <a:pPr lvl="1" eaLnBrk="1" hangingPunct="1">
              <a:defRPr/>
            </a:pPr>
            <a:r>
              <a:rPr lang="hu-HU" sz="1400" b="1" dirty="0" smtClean="0"/>
              <a:t>Szakmai továbbképzések</a:t>
            </a:r>
            <a:r>
              <a:rPr lang="hu-HU" sz="1400" dirty="0" smtClean="0"/>
              <a:t> </a:t>
            </a:r>
          </a:p>
          <a:p>
            <a:pPr lvl="1" eaLnBrk="1" hangingPunct="1">
              <a:defRPr/>
            </a:pPr>
            <a:r>
              <a:rPr lang="hu-HU" sz="1400" b="1" dirty="0" smtClean="0"/>
              <a:t>Tankönyvek (</a:t>
            </a:r>
            <a:r>
              <a:rPr lang="hu-HU" sz="1400" dirty="0" smtClean="0"/>
              <a:t>edzéselmélet és módszertan, táplálkozás)</a:t>
            </a:r>
          </a:p>
          <a:p>
            <a:pPr lvl="1" eaLnBrk="1" hangingPunct="1">
              <a:defRPr/>
            </a:pPr>
            <a:r>
              <a:rPr lang="hu-HU" sz="1400" b="1" dirty="0" smtClean="0"/>
              <a:t>A szakmai anyagok, funkcionális trénig területén</a:t>
            </a:r>
            <a:endParaRPr lang="hu-HU" sz="1400" dirty="0" smtClean="0"/>
          </a:p>
          <a:p>
            <a:pPr lvl="1" eaLnBrk="1" hangingPunct="1">
              <a:defRPr/>
            </a:pPr>
            <a:r>
              <a:rPr lang="hu-HU" sz="1400" b="1" dirty="0" smtClean="0"/>
              <a:t>Kommunikációs kiadvány</a:t>
            </a:r>
            <a:endParaRPr lang="hu-HU" sz="1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0" indent="0" eaLnBrk="1" hangingPunct="1">
              <a:defRPr/>
            </a:pPr>
            <a:r>
              <a:rPr lang="hu-HU" altLang="hu-HU" sz="1400" b="1" dirty="0" smtClean="0">
                <a:solidFill>
                  <a:srgbClr val="FF0000"/>
                </a:solidFill>
                <a:cs typeface="Times New Roman" pitchFamily="18" charset="0"/>
              </a:rPr>
              <a:t>„A Kiemelt Edző köteles mindent megtenni saját és a sportágban működő </a:t>
            </a:r>
            <a:r>
              <a:rPr lang="hu-HU" altLang="hu-HU" sz="1400" b="1" u="sng" dirty="0" smtClean="0">
                <a:solidFill>
                  <a:srgbClr val="FF0000"/>
                </a:solidFill>
                <a:cs typeface="Times New Roman" pitchFamily="18" charset="0"/>
              </a:rPr>
              <a:t>más edzők tudásának bővítéséért, képzettségének emeléséért”</a:t>
            </a:r>
            <a:endParaRPr lang="hu-HU" sz="14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1510" name="Picture 7" descr="C:\Users\Erzsébet\Pictures\Sebes Gusztav stratégiai fontosságú fuze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5580063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073536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591952"/>
              </p:ext>
            </p:extLst>
          </p:nvPr>
        </p:nvGraphicFramePr>
        <p:xfrm>
          <a:off x="-3511" y="-101600"/>
          <a:ext cx="9245600" cy="695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3" imgW="9242337" imgH="6956139" progId="Excel.Sheet.8">
                  <p:embed/>
                </p:oleObj>
              </mc:Choice>
              <mc:Fallback>
                <p:oleObj r:id="rId3" imgW="9242337" imgH="6956139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511" y="-101600"/>
                        <a:ext cx="9245600" cy="6959600"/>
                      </a:xfrm>
                      <a:prstGeom prst="rect">
                        <a:avLst/>
                      </a:prstGeom>
                      <a:solidFill>
                        <a:srgbClr val="0099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1432692"/>
      </p:ext>
    </p:extLst>
  </p:cSld>
  <p:clrMapOvr>
    <a:masterClrMapping/>
  </p:clrMapOvr>
  <p:transition spd="slow" advTm="4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44" y="0"/>
            <a:ext cx="9131455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MEFS eredmények figyelemmel kísérése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5760640"/>
          </a:xfrm>
        </p:spPr>
        <p:txBody>
          <a:bodyPr>
            <a:normAutofit fontScale="92500"/>
          </a:bodyPr>
          <a:lstStyle/>
          <a:p>
            <a:r>
              <a:rPr lang="hu-HU" dirty="0"/>
              <a:t>Triatlon Egyetemi Világbajnokságon, ahol a hölgyek között az elsőséget Kovács Zsófia szerezte meg</a:t>
            </a:r>
            <a:r>
              <a:rPr lang="hu-HU" dirty="0" smtClean="0"/>
              <a:t>.</a:t>
            </a:r>
          </a:p>
          <a:p>
            <a:r>
              <a:rPr lang="hu-HU" dirty="0"/>
              <a:t>A Montenegróban, Bar városában rendezett 2014-es karate egyetemi világbajnokságon a magyar versenyző a 67 kg-os </a:t>
            </a:r>
            <a:r>
              <a:rPr lang="hu-HU" dirty="0" err="1"/>
              <a:t>kumite</a:t>
            </a:r>
            <a:r>
              <a:rPr lang="hu-HU" dirty="0"/>
              <a:t> (küzdelem) </a:t>
            </a:r>
            <a:r>
              <a:rPr lang="hu-HU" dirty="0" smtClean="0"/>
              <a:t>kategóriában</a:t>
            </a:r>
          </a:p>
          <a:p>
            <a:r>
              <a:rPr lang="hu-HU" dirty="0"/>
              <a:t>11. Birkózó Egyetemi Világbajnokság </a:t>
            </a:r>
            <a:r>
              <a:rPr lang="hu-HU" dirty="0" smtClean="0"/>
              <a:t>2014</a:t>
            </a:r>
          </a:p>
          <a:p>
            <a:r>
              <a:rPr lang="hu-HU" dirty="0" smtClean="0"/>
              <a:t>1. arany EUSA Játékokon</a:t>
            </a:r>
            <a:endParaRPr lang="hu-HU" dirty="0"/>
          </a:p>
        </p:txBody>
      </p:sp>
      <p:pic>
        <p:nvPicPr>
          <p:cNvPr id="2050" name="Picture 2" descr="C:\Users\Györfi János\Pictures\dad81779-fd50-4232-8f67-fc7516599ae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4714846" cy="19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yörfi János\Pictures\d17ef18e347871e9944e7d310ab99d0c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2699792" cy="197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yörfi János\Pictures\evb2014birkozas_fejle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5850"/>
            <a:ext cx="4716016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yörfi János\Pictures\283431ba-73dc-4744-854b-51016a7501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46" y="2924944"/>
            <a:ext cx="2429000" cy="204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419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Új prezentációs alapok\1_pptkep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0"/>
            <a:ext cx="7355160" cy="908720"/>
          </a:xfrm>
        </p:spPr>
        <p:txBody>
          <a:bodyPr/>
          <a:lstStyle/>
          <a:p>
            <a:r>
              <a:rPr lang="hu-HU" dirty="0" smtClean="0"/>
              <a:t>Előzmény…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836712"/>
            <a:ext cx="7884368" cy="6021288"/>
          </a:xfrm>
        </p:spPr>
        <p:txBody>
          <a:bodyPr>
            <a:normAutofit fontScale="62500" lnSpcReduction="20000"/>
          </a:bodyPr>
          <a:lstStyle/>
          <a:p>
            <a:r>
              <a:rPr lang="hu-HU" dirty="0"/>
              <a:t>A </a:t>
            </a:r>
            <a:r>
              <a:rPr lang="hu-HU" b="1" dirty="0"/>
              <a:t>Magyar Egyetem - Főiskolai Sportszövetség (MEFS) és a Debreceni Egyetem (DE) szakmai támogatásával az EMMI kiírta a „Sport a felsőoktatásban” TÁMOP pályázato</a:t>
            </a:r>
            <a:r>
              <a:rPr lang="hu-HU" dirty="0"/>
              <a:t>t. E pályázat lehetővé tette </a:t>
            </a:r>
            <a:r>
              <a:rPr lang="hu-HU" b="1" dirty="0"/>
              <a:t>a konvergencia-régióban</a:t>
            </a:r>
            <a:r>
              <a:rPr lang="hu-HU" dirty="0"/>
              <a:t> működő felsőoktatási intézmények számára sportéletük jelentős megerősítését. </a:t>
            </a:r>
            <a:r>
              <a:rPr lang="hu-HU" b="1" u="sng" dirty="0"/>
              <a:t>13 állami intézmény</a:t>
            </a:r>
            <a:r>
              <a:rPr lang="hu-HU" dirty="0"/>
              <a:t> összesen több mint </a:t>
            </a:r>
            <a:r>
              <a:rPr lang="hu-HU" b="1" dirty="0"/>
              <a:t>440 millió Ft keretösszegből</a:t>
            </a:r>
            <a:r>
              <a:rPr lang="hu-HU" dirty="0"/>
              <a:t> kezdhette meg az</a:t>
            </a:r>
            <a:r>
              <a:rPr lang="hu-HU" b="1" dirty="0"/>
              <a:t> integrált felsőoktatási sportirodák</a:t>
            </a:r>
            <a:r>
              <a:rPr lang="hu-HU" dirty="0"/>
              <a:t>, és ehhez kapcsolódóan az </a:t>
            </a:r>
            <a:r>
              <a:rPr lang="hu-HU" b="1" dirty="0"/>
              <a:t>élsportolóknak szóló mentorrendszerük</a:t>
            </a:r>
            <a:r>
              <a:rPr lang="hu-HU" dirty="0"/>
              <a:t> kialakítását. Ez utóbbi a Hajós Alfréd Tervben megfogalmazott kettős életpálya modell egyik biztos pillére lehet a jövőben. Még 2013-ban a MEFS, az EMMI és a MOB támogatásával kiírta a pályázat tükörverzióját a </a:t>
            </a:r>
            <a:r>
              <a:rPr lang="hu-HU" b="1" dirty="0" err="1"/>
              <a:t>Középmagyarországi</a:t>
            </a:r>
            <a:r>
              <a:rPr lang="hu-HU" b="1" dirty="0"/>
              <a:t> régióra (KMR</a:t>
            </a:r>
            <a:r>
              <a:rPr lang="hu-HU" dirty="0"/>
              <a:t>) is. Itt </a:t>
            </a:r>
            <a:r>
              <a:rPr lang="hu-HU" b="1" dirty="0"/>
              <a:t>44,5 millió</a:t>
            </a:r>
            <a:r>
              <a:rPr lang="hu-HU" dirty="0"/>
              <a:t> forintos keret állt rendelkezésre az első félévben az állami intézmények sportéletének fejlesztésére, és a projektet koordináló központi KMR egyetemi sportiroda létrehozására. Ebben </a:t>
            </a:r>
            <a:r>
              <a:rPr lang="hu-HU" b="1" dirty="0"/>
              <a:t>az első körben </a:t>
            </a:r>
            <a:r>
              <a:rPr lang="hu-HU" b="1" u="sng" dirty="0"/>
              <a:t>5 </a:t>
            </a:r>
            <a:r>
              <a:rPr lang="hu-HU" b="1" u="sng" dirty="0" err="1"/>
              <a:t>KMR-ben</a:t>
            </a:r>
            <a:r>
              <a:rPr lang="hu-HU" b="1" dirty="0"/>
              <a:t> működő állami intézmény pályázott</a:t>
            </a:r>
            <a:r>
              <a:rPr lang="hu-HU" dirty="0"/>
              <a:t> sikerrel, és további </a:t>
            </a:r>
            <a:r>
              <a:rPr lang="hu-HU" b="1" dirty="0"/>
              <a:t>3 jelezte, hogy 2014-ben aktívan bekapcsolódnak</a:t>
            </a:r>
            <a:r>
              <a:rPr lang="hu-HU" dirty="0"/>
              <a:t> ők is a sportiroda-hálózatba. </a:t>
            </a:r>
            <a:r>
              <a:rPr lang="hu-HU" b="1" u="sng" dirty="0"/>
              <a:t>A 18 sportiroda létrejöttével</a:t>
            </a:r>
            <a:r>
              <a:rPr lang="hu-HU" b="1" dirty="0"/>
              <a:t> a Hajós Alfréd Terv egyik legfontosabb pillére valósult meg</a:t>
            </a:r>
            <a:r>
              <a:rPr lang="hu-HU" dirty="0" smtClean="0"/>
              <a:t>.</a:t>
            </a:r>
          </a:p>
          <a:p>
            <a:r>
              <a:rPr lang="hu-HU" b="1" dirty="0" err="1" smtClean="0"/>
              <a:t>SportPont</a:t>
            </a:r>
            <a:r>
              <a:rPr lang="hu-HU" dirty="0" smtClean="0"/>
              <a:t> Program,  </a:t>
            </a:r>
            <a:r>
              <a:rPr lang="hu-HU" dirty="0"/>
              <a:t>A </a:t>
            </a:r>
            <a:r>
              <a:rPr lang="hu-HU" b="1" dirty="0"/>
              <a:t>Hallgatói Önkormányzatok Országos Konferenciájával (HÖOK) közösen jegyzett</a:t>
            </a:r>
            <a:r>
              <a:rPr lang="hu-HU" dirty="0"/>
              <a:t> és finanszírozott sportnépszerűsítő program </a:t>
            </a:r>
            <a:r>
              <a:rPr lang="hu-HU" dirty="0" smtClean="0"/>
              <a:t>féléves előkészítő </a:t>
            </a:r>
            <a:r>
              <a:rPr lang="hu-HU" dirty="0"/>
              <a:t>(pilot) szakaszába is már több mint </a:t>
            </a:r>
            <a:r>
              <a:rPr lang="hu-HU" b="1" dirty="0"/>
              <a:t>7000 hallgató regisztrált és 130 egyetemi program</a:t>
            </a:r>
            <a:r>
              <a:rPr lang="hu-HU" dirty="0"/>
              <a:t> kapcsolódott be.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6620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SportPont</a:t>
            </a:r>
            <a:r>
              <a:rPr lang="hu-HU" dirty="0" smtClean="0"/>
              <a:t> - Sportiroda Hálózat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5141168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Sportiroda-hálózat, melynek jelenleg </a:t>
            </a:r>
            <a:r>
              <a:rPr lang="hu-HU" dirty="0" smtClean="0">
                <a:solidFill>
                  <a:srgbClr val="FF0000"/>
                </a:solidFill>
              </a:rPr>
              <a:t>24 tagja van. </a:t>
            </a:r>
          </a:p>
          <a:p>
            <a:r>
              <a:rPr lang="hu-HU" dirty="0" smtClean="0"/>
              <a:t>A MEFS és a Debreceni Egyetem szakmai támogatásával írta ki korábban az EMMI a „Sport a felsőoktatásban” TÁMOP pályázatot, mely lehetővé tette a konvergencia-régióban működő felsőoktatási intézmények számára sportéletük jelentős megerősítését, a felsőoktatási sportirodák, és ehhez kapcsolódóan az élsportolóknak szóló mentorrendszerük kialakítását. Ez utóbbi a Hajós Alfréd Tervben megfogalmazott kettős életpálya modell egyik biztos pillére lehet a jövőben. A rendszer EU-s forrással valósul meg. </a:t>
            </a:r>
          </a:p>
          <a:p>
            <a:r>
              <a:rPr lang="hu-HU" dirty="0" smtClean="0"/>
              <a:t>Még 2013-ban a MEFS, az EMMI és a MOB - állami - támogatásával kiírta a pályázat tükörverzióját a Közép magyarországi régióra is.</a:t>
            </a:r>
            <a:endParaRPr lang="hu-HU" dirty="0"/>
          </a:p>
        </p:txBody>
      </p:sp>
      <p:pic>
        <p:nvPicPr>
          <p:cNvPr id="3074" name="Picture 2" descr="C:\Users\Györfi János\Pictures\39ab3435cacf1a08e9825cb605dc66ac_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95" y="5157192"/>
            <a:ext cx="4726911" cy="180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470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Rendszeres szakmai egyeztetések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„Világversenyek </a:t>
            </a:r>
            <a:r>
              <a:rPr lang="hu-HU" dirty="0"/>
              <a:t>tekintetében fontos állomás volt a 2013-as karate egyetemi Eb, a 2014-es pécsi egyetemi birkózó-vb. A szövetség elnyerte a gödöllői, 2015-ös rögbi’7 egyetemi Európa-bajnokság és a miskolci, 2016-os tájékozódási futó egyetemi világbajnokság rendezési jogát</a:t>
            </a:r>
            <a:r>
              <a:rPr lang="hu-HU" dirty="0" smtClean="0"/>
              <a:t>.”</a:t>
            </a:r>
            <a:endParaRPr lang="hu-HU" dirty="0"/>
          </a:p>
        </p:txBody>
      </p:sp>
      <p:pic>
        <p:nvPicPr>
          <p:cNvPr id="1026" name="Picture 2" descr="C:\Users\Györfi János\Pictures\SAM_2191_vagott_640x4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685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29368" y="0"/>
            <a:ext cx="6414632" cy="1143000"/>
          </a:xfrm>
        </p:spPr>
        <p:txBody>
          <a:bodyPr/>
          <a:lstStyle/>
          <a:p>
            <a:r>
              <a:rPr lang="hu-HU" dirty="0" smtClean="0"/>
              <a:t>MOB prioritás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/>
              <a:t>Értelmiségi </a:t>
            </a:r>
            <a:r>
              <a:rPr lang="hu-HU" dirty="0" smtClean="0"/>
              <a:t>sportolók</a:t>
            </a:r>
          </a:p>
          <a:p>
            <a:r>
              <a:rPr lang="hu-HU" dirty="0" smtClean="0"/>
              <a:t>Élénk sportélet, mint szokásrendszer</a:t>
            </a:r>
          </a:p>
          <a:p>
            <a:pPr lvl="1"/>
            <a:r>
              <a:rPr lang="hu-HU" dirty="0" smtClean="0"/>
              <a:t>Pozitív attitűdrendszer kialakulása</a:t>
            </a:r>
          </a:p>
          <a:p>
            <a:r>
              <a:rPr lang="hu-HU" dirty="0" smtClean="0"/>
              <a:t>Sportoló értelmiség</a:t>
            </a:r>
          </a:p>
          <a:p>
            <a:pPr lvl="1"/>
            <a:r>
              <a:rPr lang="hu-HU" dirty="0" smtClean="0"/>
              <a:t>Regisztrált szabadidő sportolók számnak növekedése</a:t>
            </a:r>
          </a:p>
          <a:p>
            <a:endParaRPr lang="hu-HU" dirty="0"/>
          </a:p>
        </p:txBody>
      </p:sp>
      <p:pic>
        <p:nvPicPr>
          <p:cNvPr id="4099" name="Picture 3" descr="C:\Users\Györfi János\Pictures\gyalog_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35158"/>
            <a:ext cx="4427984" cy="332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Berki Krisztián - tor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808" y="1844825"/>
            <a:ext cx="2576177" cy="172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seh László - úszá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" y="12615"/>
            <a:ext cx="2742828" cy="183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13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721</Words>
  <Application>Microsoft Office PowerPoint</Application>
  <PresentationFormat>Diavetítés a képernyőre (4:3 oldalarány)</PresentationFormat>
  <Paragraphs>59</Paragraphs>
  <Slides>13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5" baseType="lpstr">
      <vt:lpstr>Office-téma</vt:lpstr>
      <vt:lpstr>Microsoft Office Excel 97-2003 munkalap</vt:lpstr>
      <vt:lpstr>Az olimpiai sportágak az egyetemi sportban</vt:lpstr>
      <vt:lpstr>Sport, mint „stratégiai ágazat”</vt:lpstr>
      <vt:lpstr>Legfontosabb érték – Tudás Sebes Gusztáv stratégiai fontosságú füzete http://www.maszol.ro/index.php/hatter/21275-a-londoni-6-3-tol-az-amszterdami-1-8-ig</vt:lpstr>
      <vt:lpstr>PowerPoint bemutató</vt:lpstr>
      <vt:lpstr>MEFS eredmények figyelemmel kísérése</vt:lpstr>
      <vt:lpstr>Előzmény…</vt:lpstr>
      <vt:lpstr>SportPont - Sportiroda Hálózat</vt:lpstr>
      <vt:lpstr>Rendszeres szakmai egyeztetések</vt:lpstr>
      <vt:lpstr>MOB prioritás</vt:lpstr>
      <vt:lpstr>MEFS</vt:lpstr>
      <vt:lpstr>PowerPoint bemutató</vt:lpstr>
      <vt:lpstr>PowerPoint bemutató</vt:lpstr>
      <vt:lpstr>Köszönöm megtisztelő figyelmüket!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Nemzeti Sportinformációs Rendszer</dc:title>
  <dc:creator>Györfi János</dc:creator>
  <cp:lastModifiedBy>Györfi János</cp:lastModifiedBy>
  <cp:revision>28</cp:revision>
  <dcterms:created xsi:type="dcterms:W3CDTF">2014-10-20T09:53:23Z</dcterms:created>
  <dcterms:modified xsi:type="dcterms:W3CDTF">2014-11-03T13:13:55Z</dcterms:modified>
</cp:coreProperties>
</file>